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142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44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diagrams/layout3.xml" ContentType="application/vnd.openxmlformats-officedocument.drawingml.diagram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s/slide139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46"/>
  </p:notesMasterIdLst>
  <p:sldIdLst>
    <p:sldId id="256" r:id="rId2"/>
    <p:sldId id="360" r:id="rId3"/>
    <p:sldId id="431" r:id="rId4"/>
    <p:sldId id="363" r:id="rId5"/>
    <p:sldId id="432" r:id="rId6"/>
    <p:sldId id="364" r:id="rId7"/>
    <p:sldId id="367" r:id="rId8"/>
    <p:sldId id="388" r:id="rId9"/>
    <p:sldId id="368" r:id="rId10"/>
    <p:sldId id="257" r:id="rId11"/>
    <p:sldId id="370" r:id="rId12"/>
    <p:sldId id="371" r:id="rId13"/>
    <p:sldId id="390" r:id="rId14"/>
    <p:sldId id="392" r:id="rId15"/>
    <p:sldId id="372" r:id="rId16"/>
    <p:sldId id="397" r:id="rId17"/>
    <p:sldId id="259" r:id="rId18"/>
    <p:sldId id="260" r:id="rId19"/>
    <p:sldId id="261" r:id="rId20"/>
    <p:sldId id="395" r:id="rId21"/>
    <p:sldId id="273" r:id="rId22"/>
    <p:sldId id="451" r:id="rId23"/>
    <p:sldId id="279" r:id="rId24"/>
    <p:sldId id="452" r:id="rId25"/>
    <p:sldId id="453" r:id="rId26"/>
    <p:sldId id="280" r:id="rId27"/>
    <p:sldId id="281" r:id="rId28"/>
    <p:sldId id="448" r:id="rId29"/>
    <p:sldId id="449" r:id="rId30"/>
    <p:sldId id="399" r:id="rId31"/>
    <p:sldId id="450" r:id="rId32"/>
    <p:sldId id="400" r:id="rId33"/>
    <p:sldId id="282" r:id="rId34"/>
    <p:sldId id="401" r:id="rId35"/>
    <p:sldId id="283" r:id="rId36"/>
    <p:sldId id="402" r:id="rId37"/>
    <p:sldId id="433" r:id="rId38"/>
    <p:sldId id="284" r:id="rId39"/>
    <p:sldId id="434" r:id="rId40"/>
    <p:sldId id="435" r:id="rId41"/>
    <p:sldId id="398" r:id="rId42"/>
    <p:sldId id="290" r:id="rId43"/>
    <p:sldId id="394" r:id="rId44"/>
    <p:sldId id="340" r:id="rId45"/>
    <p:sldId id="341" r:id="rId46"/>
    <p:sldId id="404" r:id="rId47"/>
    <p:sldId id="405" r:id="rId48"/>
    <p:sldId id="342" r:id="rId49"/>
    <p:sldId id="406" r:id="rId50"/>
    <p:sldId id="374" r:id="rId51"/>
    <p:sldId id="442" r:id="rId52"/>
    <p:sldId id="443" r:id="rId53"/>
    <p:sldId id="444" r:id="rId54"/>
    <p:sldId id="344" r:id="rId55"/>
    <p:sldId id="463" r:id="rId56"/>
    <p:sldId id="345" r:id="rId57"/>
    <p:sldId id="346" r:id="rId58"/>
    <p:sldId id="347" r:id="rId59"/>
    <p:sldId id="348" r:id="rId60"/>
    <p:sldId id="349" r:id="rId61"/>
    <p:sldId id="439" r:id="rId62"/>
    <p:sldId id="440" r:id="rId63"/>
    <p:sldId id="441" r:id="rId64"/>
    <p:sldId id="350" r:id="rId65"/>
    <p:sldId id="351" r:id="rId66"/>
    <p:sldId id="352" r:id="rId67"/>
    <p:sldId id="436" r:id="rId68"/>
    <p:sldId id="437" r:id="rId69"/>
    <p:sldId id="438" r:id="rId70"/>
    <p:sldId id="353" r:id="rId71"/>
    <p:sldId id="354" r:id="rId72"/>
    <p:sldId id="356" r:id="rId73"/>
    <p:sldId id="357" r:id="rId74"/>
    <p:sldId id="358" r:id="rId75"/>
    <p:sldId id="457" r:id="rId76"/>
    <p:sldId id="291" r:id="rId77"/>
    <p:sldId id="465" r:id="rId78"/>
    <p:sldId id="420" r:id="rId79"/>
    <p:sldId id="421" r:id="rId80"/>
    <p:sldId id="446" r:id="rId81"/>
    <p:sldId id="292" r:id="rId82"/>
    <p:sldId id="414" r:id="rId83"/>
    <p:sldId id="427" r:id="rId84"/>
    <p:sldId id="428" r:id="rId85"/>
    <p:sldId id="466" r:id="rId86"/>
    <p:sldId id="467" r:id="rId87"/>
    <p:sldId id="429" r:id="rId88"/>
    <p:sldId id="430" r:id="rId89"/>
    <p:sldId id="293" r:id="rId90"/>
    <p:sldId id="294" r:id="rId91"/>
    <p:sldId id="295" r:id="rId92"/>
    <p:sldId id="296" r:id="rId93"/>
    <p:sldId id="447" r:id="rId94"/>
    <p:sldId id="297" r:id="rId95"/>
    <p:sldId id="298" r:id="rId96"/>
    <p:sldId id="458" r:id="rId97"/>
    <p:sldId id="299" r:id="rId98"/>
    <p:sldId id="301" r:id="rId99"/>
    <p:sldId id="459" r:id="rId100"/>
    <p:sldId id="303" r:id="rId101"/>
    <p:sldId id="304" r:id="rId102"/>
    <p:sldId id="305" r:id="rId103"/>
    <p:sldId id="306" r:id="rId104"/>
    <p:sldId id="308" r:id="rId105"/>
    <p:sldId id="307" r:id="rId106"/>
    <p:sldId id="309" r:id="rId107"/>
    <p:sldId id="310" r:id="rId108"/>
    <p:sldId id="311" r:id="rId109"/>
    <p:sldId id="312" r:id="rId110"/>
    <p:sldId id="313" r:id="rId111"/>
    <p:sldId id="314" r:id="rId112"/>
    <p:sldId id="315" r:id="rId113"/>
    <p:sldId id="316" r:id="rId114"/>
    <p:sldId id="317" r:id="rId115"/>
    <p:sldId id="318" r:id="rId116"/>
    <p:sldId id="460" r:id="rId117"/>
    <p:sldId id="319" r:id="rId118"/>
    <p:sldId id="320" r:id="rId119"/>
    <p:sldId id="321" r:id="rId120"/>
    <p:sldId id="322" r:id="rId121"/>
    <p:sldId id="324" r:id="rId122"/>
    <p:sldId id="325" r:id="rId123"/>
    <p:sldId id="326" r:id="rId124"/>
    <p:sldId id="327" r:id="rId125"/>
    <p:sldId id="328" r:id="rId126"/>
    <p:sldId id="329" r:id="rId127"/>
    <p:sldId id="330" r:id="rId128"/>
    <p:sldId id="331" r:id="rId129"/>
    <p:sldId id="332" r:id="rId130"/>
    <p:sldId id="333" r:id="rId131"/>
    <p:sldId id="334" r:id="rId132"/>
    <p:sldId id="335" r:id="rId133"/>
    <p:sldId id="336" r:id="rId134"/>
    <p:sldId id="384" r:id="rId135"/>
    <p:sldId id="454" r:id="rId136"/>
    <p:sldId id="455" r:id="rId137"/>
    <p:sldId id="456" r:id="rId138"/>
    <p:sldId id="461" r:id="rId139"/>
    <p:sldId id="462" r:id="rId140"/>
    <p:sldId id="468" r:id="rId141"/>
    <p:sldId id="464" r:id="rId142"/>
    <p:sldId id="469" r:id="rId143"/>
    <p:sldId id="470" r:id="rId144"/>
    <p:sldId id="471" r:id="rId1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66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80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74EBE9-BD3F-45E9-8E8D-FB2D6EBFCC2A}" type="doc">
      <dgm:prSet loTypeId="urn:microsoft.com/office/officeart/2005/8/layout/vProcess5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8679200E-75A3-4429-B831-BA462C8ECD4D}">
      <dgm:prSet/>
      <dgm:spPr/>
      <dgm:t>
        <a:bodyPr/>
        <a:lstStyle/>
        <a:p>
          <a:r>
            <a:rPr lang="en-IN" smtClean="0"/>
            <a:t>Acute rise in SVR </a:t>
          </a:r>
          <a:endParaRPr lang="en-IN"/>
        </a:p>
      </dgm:t>
    </dgm:pt>
    <dgm:pt modelId="{21F03E6F-4774-4532-9658-77B9AC8754FE}" type="parTrans" cxnId="{027AB33A-E2B4-4AF0-A69B-A60CF702FEBA}">
      <dgm:prSet/>
      <dgm:spPr/>
      <dgm:t>
        <a:bodyPr/>
        <a:lstStyle/>
        <a:p>
          <a:endParaRPr lang="en-IN"/>
        </a:p>
      </dgm:t>
    </dgm:pt>
    <dgm:pt modelId="{85C0681A-9CD8-4C78-AC2B-54E95BF76356}" type="sibTrans" cxnId="{027AB33A-E2B4-4AF0-A69B-A60CF702FEBA}">
      <dgm:prSet/>
      <dgm:spPr/>
      <dgm:t>
        <a:bodyPr/>
        <a:lstStyle/>
        <a:p>
          <a:endParaRPr lang="en-IN"/>
        </a:p>
      </dgm:t>
    </dgm:pt>
    <dgm:pt modelId="{7F7B79F4-0A75-4AF5-A206-2AC10E1FDD29}">
      <dgm:prSet/>
      <dgm:spPr/>
      <dgm:t>
        <a:bodyPr/>
        <a:lstStyle/>
        <a:p>
          <a:r>
            <a:rPr lang="en-IN" dirty="0" smtClean="0"/>
            <a:t>Transient activation RAS</a:t>
          </a:r>
          <a:endParaRPr lang="en-IN" dirty="0"/>
        </a:p>
      </dgm:t>
    </dgm:pt>
    <dgm:pt modelId="{7DE33C45-B3E4-407E-9EDE-436AA392192C}" type="parTrans" cxnId="{586ACC80-E32A-40BA-9DD9-71CC40A1ECA9}">
      <dgm:prSet/>
      <dgm:spPr/>
      <dgm:t>
        <a:bodyPr/>
        <a:lstStyle/>
        <a:p>
          <a:endParaRPr lang="en-IN"/>
        </a:p>
      </dgm:t>
    </dgm:pt>
    <dgm:pt modelId="{767572AC-5AD9-46B1-B804-0D1934E5568B}" type="sibTrans" cxnId="{586ACC80-E32A-40BA-9DD9-71CC40A1ECA9}">
      <dgm:prSet/>
      <dgm:spPr/>
      <dgm:t>
        <a:bodyPr/>
        <a:lstStyle/>
        <a:p>
          <a:endParaRPr lang="en-IN"/>
        </a:p>
      </dgm:t>
    </dgm:pt>
    <dgm:pt modelId="{96FFBD70-C3F9-424F-9698-1BCB7E28FFCC}">
      <dgm:prSet/>
      <dgm:spPr/>
      <dgm:t>
        <a:bodyPr/>
        <a:lstStyle/>
        <a:p>
          <a:r>
            <a:rPr lang="en-IN" dirty="0" smtClean="0"/>
            <a:t>Deleterious rise in LV </a:t>
          </a:r>
          <a:r>
            <a:rPr lang="en-IN" dirty="0" err="1" smtClean="0"/>
            <a:t>afterload</a:t>
          </a:r>
          <a:endParaRPr lang="en-IN" dirty="0"/>
        </a:p>
      </dgm:t>
    </dgm:pt>
    <dgm:pt modelId="{F888E755-09C8-4326-A173-4C5547FBE961}" type="sibTrans" cxnId="{FCBB2FB9-C799-454E-B9DE-C1DDB27CD28D}">
      <dgm:prSet/>
      <dgm:spPr/>
      <dgm:t>
        <a:bodyPr/>
        <a:lstStyle/>
        <a:p>
          <a:endParaRPr lang="en-IN"/>
        </a:p>
      </dgm:t>
    </dgm:pt>
    <dgm:pt modelId="{DF47896F-A220-46C5-9FC1-0E1CF62D769A}" type="parTrans" cxnId="{FCBB2FB9-C799-454E-B9DE-C1DDB27CD28D}">
      <dgm:prSet/>
      <dgm:spPr/>
      <dgm:t>
        <a:bodyPr/>
        <a:lstStyle/>
        <a:p>
          <a:endParaRPr lang="en-IN"/>
        </a:p>
      </dgm:t>
    </dgm:pt>
    <dgm:pt modelId="{B2C8D343-A13C-4AD7-BA3D-BA9C2E749B1D}" type="pres">
      <dgm:prSet presAssocID="{4A74EBE9-BD3F-45E9-8E8D-FB2D6EBFCC2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A935AED5-773B-4CCE-8EDC-B36CA53B3D81}" type="pres">
      <dgm:prSet presAssocID="{4A74EBE9-BD3F-45E9-8E8D-FB2D6EBFCC2A}" presName="dummyMaxCanvas" presStyleCnt="0">
        <dgm:presLayoutVars/>
      </dgm:prSet>
      <dgm:spPr/>
    </dgm:pt>
    <dgm:pt modelId="{29C10BFB-7E49-4175-90C8-B3AEAA69D5F8}" type="pres">
      <dgm:prSet presAssocID="{4A74EBE9-BD3F-45E9-8E8D-FB2D6EBFCC2A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C25C772-4575-455E-AE35-1D71AD195D89}" type="pres">
      <dgm:prSet presAssocID="{4A74EBE9-BD3F-45E9-8E8D-FB2D6EBFCC2A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B8F9246-E2F3-49D1-A03C-B3E106329212}" type="pres">
      <dgm:prSet presAssocID="{4A74EBE9-BD3F-45E9-8E8D-FB2D6EBFCC2A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13DFEF1-5606-42B4-A8F6-64B9767C1CF0}" type="pres">
      <dgm:prSet presAssocID="{4A74EBE9-BD3F-45E9-8E8D-FB2D6EBFCC2A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0E7BD65-F683-4537-B9E3-5F2DF7F62977}" type="pres">
      <dgm:prSet presAssocID="{4A74EBE9-BD3F-45E9-8E8D-FB2D6EBFCC2A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4B4CCE0-744A-495D-98F6-CB2DC75394F5}" type="pres">
      <dgm:prSet presAssocID="{4A74EBE9-BD3F-45E9-8E8D-FB2D6EBFCC2A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208E657-DCC1-4A08-9DC4-DA044D319E22}" type="pres">
      <dgm:prSet presAssocID="{4A74EBE9-BD3F-45E9-8E8D-FB2D6EBFCC2A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A3A25FA-535F-4B36-8DED-772A9CB66815}" type="pres">
      <dgm:prSet presAssocID="{4A74EBE9-BD3F-45E9-8E8D-FB2D6EBFCC2A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271A3675-6F11-470E-8856-56895684BD6F}" type="presOf" srcId="{7F7B79F4-0A75-4AF5-A206-2AC10E1FDD29}" destId="{6C25C772-4575-455E-AE35-1D71AD195D89}" srcOrd="0" destOrd="0" presId="urn:microsoft.com/office/officeart/2005/8/layout/vProcess5"/>
    <dgm:cxn modelId="{FCBB2FB9-C799-454E-B9DE-C1DDB27CD28D}" srcId="{4A74EBE9-BD3F-45E9-8E8D-FB2D6EBFCC2A}" destId="{96FFBD70-C3F9-424F-9698-1BCB7E28FFCC}" srcOrd="2" destOrd="0" parTransId="{DF47896F-A220-46C5-9FC1-0E1CF62D769A}" sibTransId="{F888E755-09C8-4326-A173-4C5547FBE961}"/>
    <dgm:cxn modelId="{E9417576-C4FE-4ACD-83DD-F2C10F00A005}" type="presOf" srcId="{96FFBD70-C3F9-424F-9698-1BCB7E28FFCC}" destId="{DB8F9246-E2F3-49D1-A03C-B3E106329212}" srcOrd="0" destOrd="0" presId="urn:microsoft.com/office/officeart/2005/8/layout/vProcess5"/>
    <dgm:cxn modelId="{BBAFD833-0F2F-4541-BC55-683232E89395}" type="presOf" srcId="{96FFBD70-C3F9-424F-9698-1BCB7E28FFCC}" destId="{FA3A25FA-535F-4B36-8DED-772A9CB66815}" srcOrd="1" destOrd="0" presId="urn:microsoft.com/office/officeart/2005/8/layout/vProcess5"/>
    <dgm:cxn modelId="{A7B16614-67B9-4F49-A24E-1B0599985497}" type="presOf" srcId="{4A74EBE9-BD3F-45E9-8E8D-FB2D6EBFCC2A}" destId="{B2C8D343-A13C-4AD7-BA3D-BA9C2E749B1D}" srcOrd="0" destOrd="0" presId="urn:microsoft.com/office/officeart/2005/8/layout/vProcess5"/>
    <dgm:cxn modelId="{9536CA75-AEA4-46FF-A40E-4EDF0D9565BD}" type="presOf" srcId="{7F7B79F4-0A75-4AF5-A206-2AC10E1FDD29}" destId="{C208E657-DCC1-4A08-9DC4-DA044D319E22}" srcOrd="1" destOrd="0" presId="urn:microsoft.com/office/officeart/2005/8/layout/vProcess5"/>
    <dgm:cxn modelId="{7C0C27E9-3942-4DB6-865F-A4592348D299}" type="presOf" srcId="{8679200E-75A3-4429-B831-BA462C8ECD4D}" destId="{24B4CCE0-744A-495D-98F6-CB2DC75394F5}" srcOrd="1" destOrd="0" presId="urn:microsoft.com/office/officeart/2005/8/layout/vProcess5"/>
    <dgm:cxn modelId="{0C8E80BD-939E-4C42-8522-515C015B5E6A}" type="presOf" srcId="{85C0681A-9CD8-4C78-AC2B-54E95BF76356}" destId="{713DFEF1-5606-42B4-A8F6-64B9767C1CF0}" srcOrd="0" destOrd="0" presId="urn:microsoft.com/office/officeart/2005/8/layout/vProcess5"/>
    <dgm:cxn modelId="{EABB87D3-7E68-4105-9FE8-328698D8AF14}" type="presOf" srcId="{8679200E-75A3-4429-B831-BA462C8ECD4D}" destId="{29C10BFB-7E49-4175-90C8-B3AEAA69D5F8}" srcOrd="0" destOrd="0" presId="urn:microsoft.com/office/officeart/2005/8/layout/vProcess5"/>
    <dgm:cxn modelId="{C4F6C9D3-9B04-46B5-BCF2-A747388DE526}" type="presOf" srcId="{767572AC-5AD9-46B1-B804-0D1934E5568B}" destId="{D0E7BD65-F683-4537-B9E3-5F2DF7F62977}" srcOrd="0" destOrd="0" presId="urn:microsoft.com/office/officeart/2005/8/layout/vProcess5"/>
    <dgm:cxn modelId="{586ACC80-E32A-40BA-9DD9-71CC40A1ECA9}" srcId="{4A74EBE9-BD3F-45E9-8E8D-FB2D6EBFCC2A}" destId="{7F7B79F4-0A75-4AF5-A206-2AC10E1FDD29}" srcOrd="1" destOrd="0" parTransId="{7DE33C45-B3E4-407E-9EDE-436AA392192C}" sibTransId="{767572AC-5AD9-46B1-B804-0D1934E5568B}"/>
    <dgm:cxn modelId="{027AB33A-E2B4-4AF0-A69B-A60CF702FEBA}" srcId="{4A74EBE9-BD3F-45E9-8E8D-FB2D6EBFCC2A}" destId="{8679200E-75A3-4429-B831-BA462C8ECD4D}" srcOrd="0" destOrd="0" parTransId="{21F03E6F-4774-4532-9658-77B9AC8754FE}" sibTransId="{85C0681A-9CD8-4C78-AC2B-54E95BF76356}"/>
    <dgm:cxn modelId="{92333C67-C846-4FA0-96CD-13B33450FA66}" type="presParOf" srcId="{B2C8D343-A13C-4AD7-BA3D-BA9C2E749B1D}" destId="{A935AED5-773B-4CCE-8EDC-B36CA53B3D81}" srcOrd="0" destOrd="0" presId="urn:microsoft.com/office/officeart/2005/8/layout/vProcess5"/>
    <dgm:cxn modelId="{849FC520-B9E7-4272-934B-B2D3E0870E13}" type="presParOf" srcId="{B2C8D343-A13C-4AD7-BA3D-BA9C2E749B1D}" destId="{29C10BFB-7E49-4175-90C8-B3AEAA69D5F8}" srcOrd="1" destOrd="0" presId="urn:microsoft.com/office/officeart/2005/8/layout/vProcess5"/>
    <dgm:cxn modelId="{0C542C11-DE68-4971-B1EB-3865092DA6C7}" type="presParOf" srcId="{B2C8D343-A13C-4AD7-BA3D-BA9C2E749B1D}" destId="{6C25C772-4575-455E-AE35-1D71AD195D89}" srcOrd="2" destOrd="0" presId="urn:microsoft.com/office/officeart/2005/8/layout/vProcess5"/>
    <dgm:cxn modelId="{F031E247-A9DC-46B1-81B3-E979C029E469}" type="presParOf" srcId="{B2C8D343-A13C-4AD7-BA3D-BA9C2E749B1D}" destId="{DB8F9246-E2F3-49D1-A03C-B3E106329212}" srcOrd="3" destOrd="0" presId="urn:microsoft.com/office/officeart/2005/8/layout/vProcess5"/>
    <dgm:cxn modelId="{5628A578-DE10-4BE0-92AD-82FAC6170FE8}" type="presParOf" srcId="{B2C8D343-A13C-4AD7-BA3D-BA9C2E749B1D}" destId="{713DFEF1-5606-42B4-A8F6-64B9767C1CF0}" srcOrd="4" destOrd="0" presId="urn:microsoft.com/office/officeart/2005/8/layout/vProcess5"/>
    <dgm:cxn modelId="{3F4DA4EA-B388-43B1-8588-6DD9984031A2}" type="presParOf" srcId="{B2C8D343-A13C-4AD7-BA3D-BA9C2E749B1D}" destId="{D0E7BD65-F683-4537-B9E3-5F2DF7F62977}" srcOrd="5" destOrd="0" presId="urn:microsoft.com/office/officeart/2005/8/layout/vProcess5"/>
    <dgm:cxn modelId="{34FF655D-6E16-47DD-A1EA-A904067D1428}" type="presParOf" srcId="{B2C8D343-A13C-4AD7-BA3D-BA9C2E749B1D}" destId="{24B4CCE0-744A-495D-98F6-CB2DC75394F5}" srcOrd="6" destOrd="0" presId="urn:microsoft.com/office/officeart/2005/8/layout/vProcess5"/>
    <dgm:cxn modelId="{BE33DF36-967C-4E8B-A903-E67E40E55054}" type="presParOf" srcId="{B2C8D343-A13C-4AD7-BA3D-BA9C2E749B1D}" destId="{C208E657-DCC1-4A08-9DC4-DA044D319E22}" srcOrd="7" destOrd="0" presId="urn:microsoft.com/office/officeart/2005/8/layout/vProcess5"/>
    <dgm:cxn modelId="{06B0C892-DA8D-47CE-8A04-944E1D0A8337}" type="presParOf" srcId="{B2C8D343-A13C-4AD7-BA3D-BA9C2E749B1D}" destId="{FA3A25FA-535F-4B36-8DED-772A9CB6681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4DA071-3A98-438C-B297-D120727E5E6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ABBCB8AC-C35E-48C3-AC2E-3813569F07F6}">
      <dgm:prSet phldrT="[Text]"/>
      <dgm:spPr/>
      <dgm:t>
        <a:bodyPr/>
        <a:lstStyle/>
        <a:p>
          <a:r>
            <a:rPr lang="en-IN" dirty="0" smtClean="0"/>
            <a:t>Reduction in ECF volume</a:t>
          </a:r>
          <a:endParaRPr lang="en-IN" dirty="0"/>
        </a:p>
      </dgm:t>
    </dgm:pt>
    <dgm:pt modelId="{3A8DD74A-65AB-4EA3-80A5-7A4C562EAF24}" type="parTrans" cxnId="{221F4FD5-AB51-4A6F-8292-2A39E2E50B81}">
      <dgm:prSet/>
      <dgm:spPr/>
      <dgm:t>
        <a:bodyPr/>
        <a:lstStyle/>
        <a:p>
          <a:endParaRPr lang="en-IN"/>
        </a:p>
      </dgm:t>
    </dgm:pt>
    <dgm:pt modelId="{BBBDA8F7-D659-49BC-AAD0-3D80CD822C18}" type="sibTrans" cxnId="{221F4FD5-AB51-4A6F-8292-2A39E2E50B81}">
      <dgm:prSet/>
      <dgm:spPr/>
      <dgm:t>
        <a:bodyPr/>
        <a:lstStyle/>
        <a:p>
          <a:endParaRPr lang="en-IN"/>
        </a:p>
      </dgm:t>
    </dgm:pt>
    <dgm:pt modelId="{57E50525-026B-4C43-8713-1E8B552C52EF}">
      <dgm:prSet phldrT="[Text]"/>
      <dgm:spPr/>
      <dgm:t>
        <a:bodyPr/>
        <a:lstStyle/>
        <a:p>
          <a:r>
            <a:rPr lang="en-IN" dirty="0" smtClean="0"/>
            <a:t>Increase in solute and fluid absorption-proximal tubule</a:t>
          </a:r>
        </a:p>
        <a:p>
          <a:r>
            <a:rPr lang="en-IN" dirty="0" smtClean="0"/>
            <a:t>Sympathetic stimulation and RAAS</a:t>
          </a:r>
          <a:endParaRPr lang="en-IN" dirty="0"/>
        </a:p>
      </dgm:t>
    </dgm:pt>
    <dgm:pt modelId="{E27B8B59-4CE7-460F-8192-BFAA5BEC81D8}" type="parTrans" cxnId="{2962CC8D-BDA4-482F-8DEE-ABD9EAE295D9}">
      <dgm:prSet/>
      <dgm:spPr/>
      <dgm:t>
        <a:bodyPr/>
        <a:lstStyle/>
        <a:p>
          <a:endParaRPr lang="en-IN"/>
        </a:p>
      </dgm:t>
    </dgm:pt>
    <dgm:pt modelId="{3938AD29-15B6-497A-BE2F-C9F7FDF0F27B}" type="sibTrans" cxnId="{2962CC8D-BDA4-482F-8DEE-ABD9EAE295D9}">
      <dgm:prSet/>
      <dgm:spPr/>
      <dgm:t>
        <a:bodyPr/>
        <a:lstStyle/>
        <a:p>
          <a:endParaRPr lang="en-IN"/>
        </a:p>
      </dgm:t>
    </dgm:pt>
    <dgm:pt modelId="{ED265C11-80B3-432E-8592-2C8A01F35E13}">
      <dgm:prSet phldrT="[Text]"/>
      <dgm:spPr/>
      <dgm:t>
        <a:bodyPr/>
        <a:lstStyle/>
        <a:p>
          <a:r>
            <a:rPr lang="en-IN" dirty="0" smtClean="0"/>
            <a:t>DIURETIC RESISTANCE (BRAKING PHENOMENON)</a:t>
          </a:r>
          <a:endParaRPr lang="en-IN" dirty="0"/>
        </a:p>
      </dgm:t>
    </dgm:pt>
    <dgm:pt modelId="{9148D930-3800-4EC9-A948-F7629FA399CE}" type="parTrans" cxnId="{16C8C186-4FF9-4824-8BC0-767157EFEE56}">
      <dgm:prSet/>
      <dgm:spPr/>
      <dgm:t>
        <a:bodyPr/>
        <a:lstStyle/>
        <a:p>
          <a:endParaRPr lang="en-IN"/>
        </a:p>
      </dgm:t>
    </dgm:pt>
    <dgm:pt modelId="{D1C8EA10-7D37-477F-A582-4ACAD358E8A5}" type="sibTrans" cxnId="{16C8C186-4FF9-4824-8BC0-767157EFEE56}">
      <dgm:prSet/>
      <dgm:spPr/>
      <dgm:t>
        <a:bodyPr/>
        <a:lstStyle/>
        <a:p>
          <a:endParaRPr lang="en-IN"/>
        </a:p>
      </dgm:t>
    </dgm:pt>
    <dgm:pt modelId="{C321893D-1D25-46C3-8A8C-1AA77E77ACE3}" type="pres">
      <dgm:prSet presAssocID="{CB4DA071-3A98-438C-B297-D120727E5E6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A4AB92A3-5C1E-4469-84B5-36183F8C6D02}" type="pres">
      <dgm:prSet presAssocID="{CB4DA071-3A98-438C-B297-D120727E5E6C}" presName="dummyMaxCanvas" presStyleCnt="0">
        <dgm:presLayoutVars/>
      </dgm:prSet>
      <dgm:spPr/>
    </dgm:pt>
    <dgm:pt modelId="{D086CFFF-5BA0-47AA-91A2-F240919FC2A5}" type="pres">
      <dgm:prSet presAssocID="{CB4DA071-3A98-438C-B297-D120727E5E6C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EDEE8AD-2DE9-4DCD-A551-77F7D2F50B7B}" type="pres">
      <dgm:prSet presAssocID="{CB4DA071-3A98-438C-B297-D120727E5E6C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77855E3-C014-46BA-AE82-CEB96B6C0390}" type="pres">
      <dgm:prSet presAssocID="{CB4DA071-3A98-438C-B297-D120727E5E6C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B6A6039-6363-458A-A5A4-B99B57A0421C}" type="pres">
      <dgm:prSet presAssocID="{CB4DA071-3A98-438C-B297-D120727E5E6C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C2BA637-1335-4DF6-B68A-6EC5373A29C6}" type="pres">
      <dgm:prSet presAssocID="{CB4DA071-3A98-438C-B297-D120727E5E6C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2B95969-AF4D-4800-9C35-D8E975B2DB61}" type="pres">
      <dgm:prSet presAssocID="{CB4DA071-3A98-438C-B297-D120727E5E6C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761D40D-16B5-42BE-9DC4-99C6C9EA899D}" type="pres">
      <dgm:prSet presAssocID="{CB4DA071-3A98-438C-B297-D120727E5E6C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B60317A-69C6-4D2D-B14D-240F06B3C60B}" type="pres">
      <dgm:prSet presAssocID="{CB4DA071-3A98-438C-B297-D120727E5E6C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6F357372-F9E7-4406-96D5-CEBBA2CA239A}" type="presOf" srcId="{ED265C11-80B3-432E-8592-2C8A01F35E13}" destId="{5B60317A-69C6-4D2D-B14D-240F06B3C60B}" srcOrd="1" destOrd="0" presId="urn:microsoft.com/office/officeart/2005/8/layout/vProcess5"/>
    <dgm:cxn modelId="{6F84DD79-3DA3-49A8-8A22-CA3EB80BE420}" type="presOf" srcId="{57E50525-026B-4C43-8713-1E8B552C52EF}" destId="{2761D40D-16B5-42BE-9DC4-99C6C9EA899D}" srcOrd="1" destOrd="0" presId="urn:microsoft.com/office/officeart/2005/8/layout/vProcess5"/>
    <dgm:cxn modelId="{16C8C186-4FF9-4824-8BC0-767157EFEE56}" srcId="{CB4DA071-3A98-438C-B297-D120727E5E6C}" destId="{ED265C11-80B3-432E-8592-2C8A01F35E13}" srcOrd="2" destOrd="0" parTransId="{9148D930-3800-4EC9-A948-F7629FA399CE}" sibTransId="{D1C8EA10-7D37-477F-A582-4ACAD358E8A5}"/>
    <dgm:cxn modelId="{181B4F30-80CA-4B7C-B487-7D2B535BB7FF}" type="presOf" srcId="{57E50525-026B-4C43-8713-1E8B552C52EF}" destId="{2EDEE8AD-2DE9-4DCD-A551-77F7D2F50B7B}" srcOrd="0" destOrd="0" presId="urn:microsoft.com/office/officeart/2005/8/layout/vProcess5"/>
    <dgm:cxn modelId="{BEAD0A19-DA52-41A4-B74A-534430FBDC68}" type="presOf" srcId="{CB4DA071-3A98-438C-B297-D120727E5E6C}" destId="{C321893D-1D25-46C3-8A8C-1AA77E77ACE3}" srcOrd="0" destOrd="0" presId="urn:microsoft.com/office/officeart/2005/8/layout/vProcess5"/>
    <dgm:cxn modelId="{2962CC8D-BDA4-482F-8DEE-ABD9EAE295D9}" srcId="{CB4DA071-3A98-438C-B297-D120727E5E6C}" destId="{57E50525-026B-4C43-8713-1E8B552C52EF}" srcOrd="1" destOrd="0" parTransId="{E27B8B59-4CE7-460F-8192-BFAA5BEC81D8}" sibTransId="{3938AD29-15B6-497A-BE2F-C9F7FDF0F27B}"/>
    <dgm:cxn modelId="{C79260A0-028D-4D60-97C1-77B09E6AEC3F}" type="presOf" srcId="{ABBCB8AC-C35E-48C3-AC2E-3813569F07F6}" destId="{D086CFFF-5BA0-47AA-91A2-F240919FC2A5}" srcOrd="0" destOrd="0" presId="urn:microsoft.com/office/officeart/2005/8/layout/vProcess5"/>
    <dgm:cxn modelId="{C1075532-DD57-4AFE-BFE4-BEEFE8D9614B}" type="presOf" srcId="{ED265C11-80B3-432E-8592-2C8A01F35E13}" destId="{C77855E3-C014-46BA-AE82-CEB96B6C0390}" srcOrd="0" destOrd="0" presId="urn:microsoft.com/office/officeart/2005/8/layout/vProcess5"/>
    <dgm:cxn modelId="{221F4FD5-AB51-4A6F-8292-2A39E2E50B81}" srcId="{CB4DA071-3A98-438C-B297-D120727E5E6C}" destId="{ABBCB8AC-C35E-48C3-AC2E-3813569F07F6}" srcOrd="0" destOrd="0" parTransId="{3A8DD74A-65AB-4EA3-80A5-7A4C562EAF24}" sibTransId="{BBBDA8F7-D659-49BC-AAD0-3D80CD822C18}"/>
    <dgm:cxn modelId="{6DF791BE-DCE6-44D6-991E-DEE2EFCBA3C2}" type="presOf" srcId="{BBBDA8F7-D659-49BC-AAD0-3D80CD822C18}" destId="{9B6A6039-6363-458A-A5A4-B99B57A0421C}" srcOrd="0" destOrd="0" presId="urn:microsoft.com/office/officeart/2005/8/layout/vProcess5"/>
    <dgm:cxn modelId="{00FDE9AA-1A79-404F-A861-31C744A4120A}" type="presOf" srcId="{ABBCB8AC-C35E-48C3-AC2E-3813569F07F6}" destId="{82B95969-AF4D-4800-9C35-D8E975B2DB61}" srcOrd="1" destOrd="0" presId="urn:microsoft.com/office/officeart/2005/8/layout/vProcess5"/>
    <dgm:cxn modelId="{FD863B6C-1102-45DF-80A1-79EA8E85113C}" type="presOf" srcId="{3938AD29-15B6-497A-BE2F-C9F7FDF0F27B}" destId="{5C2BA637-1335-4DF6-B68A-6EC5373A29C6}" srcOrd="0" destOrd="0" presId="urn:microsoft.com/office/officeart/2005/8/layout/vProcess5"/>
    <dgm:cxn modelId="{2655D557-FBB1-48E4-BBE3-C6C196B6C4D9}" type="presParOf" srcId="{C321893D-1D25-46C3-8A8C-1AA77E77ACE3}" destId="{A4AB92A3-5C1E-4469-84B5-36183F8C6D02}" srcOrd="0" destOrd="0" presId="urn:microsoft.com/office/officeart/2005/8/layout/vProcess5"/>
    <dgm:cxn modelId="{97987CC1-BF7B-4D38-B000-A80BDC21DEF2}" type="presParOf" srcId="{C321893D-1D25-46C3-8A8C-1AA77E77ACE3}" destId="{D086CFFF-5BA0-47AA-91A2-F240919FC2A5}" srcOrd="1" destOrd="0" presId="urn:microsoft.com/office/officeart/2005/8/layout/vProcess5"/>
    <dgm:cxn modelId="{CE149017-843D-419E-9B45-1C5ACBB0B1FB}" type="presParOf" srcId="{C321893D-1D25-46C3-8A8C-1AA77E77ACE3}" destId="{2EDEE8AD-2DE9-4DCD-A551-77F7D2F50B7B}" srcOrd="2" destOrd="0" presId="urn:microsoft.com/office/officeart/2005/8/layout/vProcess5"/>
    <dgm:cxn modelId="{74FD2D2F-EFF2-4D31-9D35-672DCB7D7C52}" type="presParOf" srcId="{C321893D-1D25-46C3-8A8C-1AA77E77ACE3}" destId="{C77855E3-C014-46BA-AE82-CEB96B6C0390}" srcOrd="3" destOrd="0" presId="urn:microsoft.com/office/officeart/2005/8/layout/vProcess5"/>
    <dgm:cxn modelId="{187B020A-5DD3-4439-8561-475B11CB9341}" type="presParOf" srcId="{C321893D-1D25-46C3-8A8C-1AA77E77ACE3}" destId="{9B6A6039-6363-458A-A5A4-B99B57A0421C}" srcOrd="4" destOrd="0" presId="urn:microsoft.com/office/officeart/2005/8/layout/vProcess5"/>
    <dgm:cxn modelId="{B8831AC7-C263-4C08-A9BB-357831AC57CD}" type="presParOf" srcId="{C321893D-1D25-46C3-8A8C-1AA77E77ACE3}" destId="{5C2BA637-1335-4DF6-B68A-6EC5373A29C6}" srcOrd="5" destOrd="0" presId="urn:microsoft.com/office/officeart/2005/8/layout/vProcess5"/>
    <dgm:cxn modelId="{999C705C-6E3E-4640-89F5-011E3F71D257}" type="presParOf" srcId="{C321893D-1D25-46C3-8A8C-1AA77E77ACE3}" destId="{82B95969-AF4D-4800-9C35-D8E975B2DB61}" srcOrd="6" destOrd="0" presId="urn:microsoft.com/office/officeart/2005/8/layout/vProcess5"/>
    <dgm:cxn modelId="{1A7D2278-2B9C-4A0B-8B62-5AFF2CE48344}" type="presParOf" srcId="{C321893D-1D25-46C3-8A8C-1AA77E77ACE3}" destId="{2761D40D-16B5-42BE-9DC4-99C6C9EA899D}" srcOrd="7" destOrd="0" presId="urn:microsoft.com/office/officeart/2005/8/layout/vProcess5"/>
    <dgm:cxn modelId="{F7541CC2-18A8-406D-B6B2-FBDC51F38A42}" type="presParOf" srcId="{C321893D-1D25-46C3-8A8C-1AA77E77ACE3}" destId="{5B60317A-69C6-4D2D-B14D-240F06B3C60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8A8B13-E8AB-4BDC-AE36-B3E1BB34CF9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25A3CF92-3202-4D30-9D92-26D263D0483D}">
      <dgm:prSet phldrT="[Text]" custT="1"/>
      <dgm:spPr/>
      <dgm:t>
        <a:bodyPr/>
        <a:lstStyle/>
        <a:p>
          <a:r>
            <a:rPr lang="en-IN" sz="2000" dirty="0" smtClean="0"/>
            <a:t>Loop diuretics—short acting</a:t>
          </a:r>
        </a:p>
        <a:p>
          <a:r>
            <a:rPr lang="en-IN" sz="2000" dirty="0" smtClean="0"/>
            <a:t>Post diuretic </a:t>
          </a:r>
          <a:r>
            <a:rPr lang="en-IN" sz="2000" dirty="0" err="1" smtClean="0"/>
            <a:t>NaCl</a:t>
          </a:r>
          <a:r>
            <a:rPr lang="en-IN" sz="2000" dirty="0" smtClean="0"/>
            <a:t> retention</a:t>
          </a:r>
          <a:endParaRPr lang="en-IN" sz="2000" dirty="0"/>
        </a:p>
      </dgm:t>
    </dgm:pt>
    <dgm:pt modelId="{79101EE4-5667-48DC-AEEB-AE7BC0C7CD7B}" type="parTrans" cxnId="{75930AC6-330D-412C-B274-74A57C116263}">
      <dgm:prSet/>
      <dgm:spPr/>
      <dgm:t>
        <a:bodyPr/>
        <a:lstStyle/>
        <a:p>
          <a:endParaRPr lang="en-IN"/>
        </a:p>
      </dgm:t>
    </dgm:pt>
    <dgm:pt modelId="{C9C92E17-AFDE-424D-BBE7-EBAF4172045A}" type="sibTrans" cxnId="{75930AC6-330D-412C-B274-74A57C116263}">
      <dgm:prSet/>
      <dgm:spPr/>
      <dgm:t>
        <a:bodyPr/>
        <a:lstStyle/>
        <a:p>
          <a:endParaRPr lang="en-IN"/>
        </a:p>
      </dgm:t>
    </dgm:pt>
    <dgm:pt modelId="{65012AE4-6E8C-42E2-A9BD-70B891944188}">
      <dgm:prSet phldrT="[Text]" custT="1"/>
      <dgm:spPr/>
      <dgm:t>
        <a:bodyPr/>
        <a:lstStyle/>
        <a:p>
          <a:r>
            <a:rPr lang="en-IN" sz="2000" dirty="0" smtClean="0"/>
            <a:t>Loss of renal responsiveness to </a:t>
          </a:r>
          <a:r>
            <a:rPr lang="en-IN" sz="2000" dirty="0" err="1" smtClean="0"/>
            <a:t>endo</a:t>
          </a:r>
          <a:r>
            <a:rPr lang="en-IN" sz="2000" dirty="0" smtClean="0"/>
            <a:t> </a:t>
          </a:r>
          <a:r>
            <a:rPr lang="en-IN" sz="2000" dirty="0" err="1" smtClean="0"/>
            <a:t>natriuretic</a:t>
          </a:r>
          <a:r>
            <a:rPr lang="en-IN" sz="2000" dirty="0" smtClean="0"/>
            <a:t> peptides</a:t>
          </a:r>
          <a:endParaRPr lang="en-IN" sz="2000" dirty="0"/>
        </a:p>
      </dgm:t>
    </dgm:pt>
    <dgm:pt modelId="{505B89E0-5D25-4608-94DB-68326BE184E1}" type="parTrans" cxnId="{52BFF6CE-FD48-438B-9743-A8088A081F7B}">
      <dgm:prSet/>
      <dgm:spPr/>
      <dgm:t>
        <a:bodyPr/>
        <a:lstStyle/>
        <a:p>
          <a:endParaRPr lang="en-IN"/>
        </a:p>
      </dgm:t>
    </dgm:pt>
    <dgm:pt modelId="{A92CDD7E-4F92-40E1-85D7-97D2D064EC8A}" type="sibTrans" cxnId="{52BFF6CE-FD48-438B-9743-A8088A081F7B}">
      <dgm:prSet/>
      <dgm:spPr/>
      <dgm:t>
        <a:bodyPr/>
        <a:lstStyle/>
        <a:p>
          <a:endParaRPr lang="en-IN"/>
        </a:p>
      </dgm:t>
    </dgm:pt>
    <dgm:pt modelId="{AA6EC0B0-9859-4119-B1AF-939C773E789E}">
      <dgm:prSet phldrT="[Text]" custT="1"/>
      <dgm:spPr/>
      <dgm:t>
        <a:bodyPr/>
        <a:lstStyle/>
        <a:p>
          <a:r>
            <a:rPr lang="en-IN" sz="2000" dirty="0" smtClean="0"/>
            <a:t>Distal segments epithelial hyperplasia and hypertrophy---increase </a:t>
          </a:r>
          <a:r>
            <a:rPr lang="en-IN" sz="2000" dirty="0" err="1" smtClean="0"/>
            <a:t>thiazide</a:t>
          </a:r>
          <a:r>
            <a:rPr lang="en-IN" sz="2000" dirty="0" smtClean="0"/>
            <a:t> sensitive Na </a:t>
          </a:r>
          <a:r>
            <a:rPr lang="en-IN" sz="2000" dirty="0" err="1" smtClean="0"/>
            <a:t>Cl</a:t>
          </a:r>
          <a:r>
            <a:rPr lang="en-IN" sz="2000" dirty="0" smtClean="0"/>
            <a:t> </a:t>
          </a:r>
          <a:r>
            <a:rPr lang="en-IN" sz="2000" dirty="0" err="1" smtClean="0"/>
            <a:t>cotransporters</a:t>
          </a:r>
          <a:r>
            <a:rPr lang="en-IN" sz="2000" dirty="0" smtClean="0"/>
            <a:t> in distal </a:t>
          </a:r>
          <a:r>
            <a:rPr lang="en-IN" sz="2000" dirty="0" err="1" smtClean="0"/>
            <a:t>nephron</a:t>
          </a:r>
          <a:endParaRPr lang="en-IN" sz="2000" dirty="0"/>
        </a:p>
      </dgm:t>
    </dgm:pt>
    <dgm:pt modelId="{374749F5-18CC-436B-9662-485303090C80}" type="parTrans" cxnId="{5DD4B333-9E6B-4EB0-B091-EDAF8E80F7B3}">
      <dgm:prSet/>
      <dgm:spPr/>
      <dgm:t>
        <a:bodyPr/>
        <a:lstStyle/>
        <a:p>
          <a:endParaRPr lang="en-IN"/>
        </a:p>
      </dgm:t>
    </dgm:pt>
    <dgm:pt modelId="{799998E5-0178-4A79-8D2A-06B0BFF66D21}" type="sibTrans" cxnId="{5DD4B333-9E6B-4EB0-B091-EDAF8E80F7B3}">
      <dgm:prSet/>
      <dgm:spPr/>
      <dgm:t>
        <a:bodyPr/>
        <a:lstStyle/>
        <a:p>
          <a:endParaRPr lang="en-IN"/>
        </a:p>
      </dgm:t>
    </dgm:pt>
    <dgm:pt modelId="{C3451727-13AD-4ECB-ABBD-1DD13EDB9933}" type="pres">
      <dgm:prSet presAssocID="{798A8B13-E8AB-4BDC-AE36-B3E1BB34CF9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DAC54763-6300-4C6F-AFAE-7D0E2DC3C7A8}" type="pres">
      <dgm:prSet presAssocID="{25A3CF92-3202-4D30-9D92-26D263D0483D}" presName="parentLin" presStyleCnt="0"/>
      <dgm:spPr/>
      <dgm:t>
        <a:bodyPr/>
        <a:lstStyle/>
        <a:p>
          <a:endParaRPr lang="en-IN"/>
        </a:p>
      </dgm:t>
    </dgm:pt>
    <dgm:pt modelId="{0B9EDBB6-0248-4475-989C-23FD9BA2FD4A}" type="pres">
      <dgm:prSet presAssocID="{25A3CF92-3202-4D30-9D92-26D263D0483D}" presName="parentLeftMargin" presStyleLbl="node1" presStyleIdx="0" presStyleCnt="3"/>
      <dgm:spPr/>
      <dgm:t>
        <a:bodyPr/>
        <a:lstStyle/>
        <a:p>
          <a:endParaRPr lang="en-IN"/>
        </a:p>
      </dgm:t>
    </dgm:pt>
    <dgm:pt modelId="{DC19BEEB-264F-4E5F-8D26-3677285EAE8B}" type="pres">
      <dgm:prSet presAssocID="{25A3CF92-3202-4D30-9D92-26D263D0483D}" presName="parentText" presStyleLbl="node1" presStyleIdx="0" presStyleCnt="3" custScaleY="46148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8B65AC0-9080-4CDF-AE19-FB4A0A640860}" type="pres">
      <dgm:prSet presAssocID="{25A3CF92-3202-4D30-9D92-26D263D0483D}" presName="negativeSpace" presStyleCnt="0"/>
      <dgm:spPr/>
      <dgm:t>
        <a:bodyPr/>
        <a:lstStyle/>
        <a:p>
          <a:endParaRPr lang="en-IN"/>
        </a:p>
      </dgm:t>
    </dgm:pt>
    <dgm:pt modelId="{05A15867-A2DB-4E04-9F10-FEE99AA2BDED}" type="pres">
      <dgm:prSet presAssocID="{25A3CF92-3202-4D30-9D92-26D263D0483D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2ECAF19-D4A4-4BD5-AD5C-A9805A6E8C6A}" type="pres">
      <dgm:prSet presAssocID="{C9C92E17-AFDE-424D-BBE7-EBAF4172045A}" presName="spaceBetweenRectangles" presStyleCnt="0"/>
      <dgm:spPr/>
      <dgm:t>
        <a:bodyPr/>
        <a:lstStyle/>
        <a:p>
          <a:endParaRPr lang="en-IN"/>
        </a:p>
      </dgm:t>
    </dgm:pt>
    <dgm:pt modelId="{F52A0464-7CA7-491A-A6E5-D5E1B81FFF4D}" type="pres">
      <dgm:prSet presAssocID="{65012AE4-6E8C-42E2-A9BD-70B891944188}" presName="parentLin" presStyleCnt="0"/>
      <dgm:spPr/>
      <dgm:t>
        <a:bodyPr/>
        <a:lstStyle/>
        <a:p>
          <a:endParaRPr lang="en-IN"/>
        </a:p>
      </dgm:t>
    </dgm:pt>
    <dgm:pt modelId="{FE0BB03D-524A-492B-ADDA-8922EA3AECAB}" type="pres">
      <dgm:prSet presAssocID="{65012AE4-6E8C-42E2-A9BD-70B891944188}" presName="parentLeftMargin" presStyleLbl="node1" presStyleIdx="0" presStyleCnt="3"/>
      <dgm:spPr/>
      <dgm:t>
        <a:bodyPr/>
        <a:lstStyle/>
        <a:p>
          <a:endParaRPr lang="en-IN"/>
        </a:p>
      </dgm:t>
    </dgm:pt>
    <dgm:pt modelId="{23756467-78A4-4D9C-A11D-E4F9D0955AFB}" type="pres">
      <dgm:prSet presAssocID="{65012AE4-6E8C-42E2-A9BD-70B891944188}" presName="parentText" presStyleLbl="node1" presStyleIdx="1" presStyleCnt="3" custScaleY="404132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9F5A165-A510-48A4-AD29-FB3EB78691AC}" type="pres">
      <dgm:prSet presAssocID="{65012AE4-6E8C-42E2-A9BD-70B891944188}" presName="negativeSpace" presStyleCnt="0"/>
      <dgm:spPr/>
      <dgm:t>
        <a:bodyPr/>
        <a:lstStyle/>
        <a:p>
          <a:endParaRPr lang="en-IN"/>
        </a:p>
      </dgm:t>
    </dgm:pt>
    <dgm:pt modelId="{FA6AB4FE-52D1-4577-906D-DD142FBFDE5A}" type="pres">
      <dgm:prSet presAssocID="{65012AE4-6E8C-42E2-A9BD-70B891944188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A95325B-31EE-46D6-8D20-47526B623859}" type="pres">
      <dgm:prSet presAssocID="{A92CDD7E-4F92-40E1-85D7-97D2D064EC8A}" presName="spaceBetweenRectangles" presStyleCnt="0"/>
      <dgm:spPr/>
      <dgm:t>
        <a:bodyPr/>
        <a:lstStyle/>
        <a:p>
          <a:endParaRPr lang="en-IN"/>
        </a:p>
      </dgm:t>
    </dgm:pt>
    <dgm:pt modelId="{36895279-3F4E-4A8E-A4B6-7557BE5DA786}" type="pres">
      <dgm:prSet presAssocID="{AA6EC0B0-9859-4119-B1AF-939C773E789E}" presName="parentLin" presStyleCnt="0"/>
      <dgm:spPr/>
      <dgm:t>
        <a:bodyPr/>
        <a:lstStyle/>
        <a:p>
          <a:endParaRPr lang="en-IN"/>
        </a:p>
      </dgm:t>
    </dgm:pt>
    <dgm:pt modelId="{FE046F08-63D6-4F25-AA37-1A4C17111430}" type="pres">
      <dgm:prSet presAssocID="{AA6EC0B0-9859-4119-B1AF-939C773E789E}" presName="parentLeftMargin" presStyleLbl="node1" presStyleIdx="1" presStyleCnt="3"/>
      <dgm:spPr/>
      <dgm:t>
        <a:bodyPr/>
        <a:lstStyle/>
        <a:p>
          <a:endParaRPr lang="en-IN"/>
        </a:p>
      </dgm:t>
    </dgm:pt>
    <dgm:pt modelId="{8AF9870C-1CD6-40E5-AD4E-343902C0FF99}" type="pres">
      <dgm:prSet presAssocID="{AA6EC0B0-9859-4119-B1AF-939C773E789E}" presName="parentText" presStyleLbl="node1" presStyleIdx="2" presStyleCnt="3" custScaleY="50164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B37B728-7CB7-4B68-BE48-4A860380D202}" type="pres">
      <dgm:prSet presAssocID="{AA6EC0B0-9859-4119-B1AF-939C773E789E}" presName="negativeSpace" presStyleCnt="0"/>
      <dgm:spPr/>
      <dgm:t>
        <a:bodyPr/>
        <a:lstStyle/>
        <a:p>
          <a:endParaRPr lang="en-IN"/>
        </a:p>
      </dgm:t>
    </dgm:pt>
    <dgm:pt modelId="{5B7F570B-7034-40AF-A728-445BCA1C35D7}" type="pres">
      <dgm:prSet presAssocID="{AA6EC0B0-9859-4119-B1AF-939C773E789E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FF7B459D-98CB-467D-AB51-7093010278CC}" type="presOf" srcId="{25A3CF92-3202-4D30-9D92-26D263D0483D}" destId="{DC19BEEB-264F-4E5F-8D26-3677285EAE8B}" srcOrd="1" destOrd="0" presId="urn:microsoft.com/office/officeart/2005/8/layout/list1"/>
    <dgm:cxn modelId="{5DD4B333-9E6B-4EB0-B091-EDAF8E80F7B3}" srcId="{798A8B13-E8AB-4BDC-AE36-B3E1BB34CF96}" destId="{AA6EC0B0-9859-4119-B1AF-939C773E789E}" srcOrd="2" destOrd="0" parTransId="{374749F5-18CC-436B-9662-485303090C80}" sibTransId="{799998E5-0178-4A79-8D2A-06B0BFF66D21}"/>
    <dgm:cxn modelId="{D6DC5729-CA30-408F-A4E4-172156E7444A}" type="presOf" srcId="{65012AE4-6E8C-42E2-A9BD-70B891944188}" destId="{23756467-78A4-4D9C-A11D-E4F9D0955AFB}" srcOrd="1" destOrd="0" presId="urn:microsoft.com/office/officeart/2005/8/layout/list1"/>
    <dgm:cxn modelId="{75930AC6-330D-412C-B274-74A57C116263}" srcId="{798A8B13-E8AB-4BDC-AE36-B3E1BB34CF96}" destId="{25A3CF92-3202-4D30-9D92-26D263D0483D}" srcOrd="0" destOrd="0" parTransId="{79101EE4-5667-48DC-AEEB-AE7BC0C7CD7B}" sibTransId="{C9C92E17-AFDE-424D-BBE7-EBAF4172045A}"/>
    <dgm:cxn modelId="{52BFF6CE-FD48-438B-9743-A8088A081F7B}" srcId="{798A8B13-E8AB-4BDC-AE36-B3E1BB34CF96}" destId="{65012AE4-6E8C-42E2-A9BD-70B891944188}" srcOrd="1" destOrd="0" parTransId="{505B89E0-5D25-4608-94DB-68326BE184E1}" sibTransId="{A92CDD7E-4F92-40E1-85D7-97D2D064EC8A}"/>
    <dgm:cxn modelId="{6B1DFE8D-3FAB-432F-B0CA-0F5734C01A20}" type="presOf" srcId="{AA6EC0B0-9859-4119-B1AF-939C773E789E}" destId="{FE046F08-63D6-4F25-AA37-1A4C17111430}" srcOrd="0" destOrd="0" presId="urn:microsoft.com/office/officeart/2005/8/layout/list1"/>
    <dgm:cxn modelId="{BC0F0264-5E9C-46B2-9F88-3471BF9C4472}" type="presOf" srcId="{65012AE4-6E8C-42E2-A9BD-70B891944188}" destId="{FE0BB03D-524A-492B-ADDA-8922EA3AECAB}" srcOrd="0" destOrd="0" presId="urn:microsoft.com/office/officeart/2005/8/layout/list1"/>
    <dgm:cxn modelId="{EEBBBE6A-E070-4149-823A-B5CA35A3F816}" type="presOf" srcId="{798A8B13-E8AB-4BDC-AE36-B3E1BB34CF96}" destId="{C3451727-13AD-4ECB-ABBD-1DD13EDB9933}" srcOrd="0" destOrd="0" presId="urn:microsoft.com/office/officeart/2005/8/layout/list1"/>
    <dgm:cxn modelId="{9737011B-E29E-4C41-8926-C51B386E9A21}" type="presOf" srcId="{25A3CF92-3202-4D30-9D92-26D263D0483D}" destId="{0B9EDBB6-0248-4475-989C-23FD9BA2FD4A}" srcOrd="0" destOrd="0" presId="urn:microsoft.com/office/officeart/2005/8/layout/list1"/>
    <dgm:cxn modelId="{D2C8A7B8-0862-495B-A010-0F2C1CBF62B4}" type="presOf" srcId="{AA6EC0B0-9859-4119-B1AF-939C773E789E}" destId="{8AF9870C-1CD6-40E5-AD4E-343902C0FF99}" srcOrd="1" destOrd="0" presId="urn:microsoft.com/office/officeart/2005/8/layout/list1"/>
    <dgm:cxn modelId="{2BE114CF-0701-4BB6-92B7-56B85B4ABDD5}" type="presParOf" srcId="{C3451727-13AD-4ECB-ABBD-1DD13EDB9933}" destId="{DAC54763-6300-4C6F-AFAE-7D0E2DC3C7A8}" srcOrd="0" destOrd="0" presId="urn:microsoft.com/office/officeart/2005/8/layout/list1"/>
    <dgm:cxn modelId="{7C126832-106E-49A3-B1F0-12054E839BD1}" type="presParOf" srcId="{DAC54763-6300-4C6F-AFAE-7D0E2DC3C7A8}" destId="{0B9EDBB6-0248-4475-989C-23FD9BA2FD4A}" srcOrd="0" destOrd="0" presId="urn:microsoft.com/office/officeart/2005/8/layout/list1"/>
    <dgm:cxn modelId="{20A3AAD7-1D39-417D-A844-0429BDDD1ACE}" type="presParOf" srcId="{DAC54763-6300-4C6F-AFAE-7D0E2DC3C7A8}" destId="{DC19BEEB-264F-4E5F-8D26-3677285EAE8B}" srcOrd="1" destOrd="0" presId="urn:microsoft.com/office/officeart/2005/8/layout/list1"/>
    <dgm:cxn modelId="{95E0A7AF-8376-4AF0-B371-3C5BDB14D4D4}" type="presParOf" srcId="{C3451727-13AD-4ECB-ABBD-1DD13EDB9933}" destId="{38B65AC0-9080-4CDF-AE19-FB4A0A640860}" srcOrd="1" destOrd="0" presId="urn:microsoft.com/office/officeart/2005/8/layout/list1"/>
    <dgm:cxn modelId="{60599B96-EFA3-4568-93FC-372BB1B73CE8}" type="presParOf" srcId="{C3451727-13AD-4ECB-ABBD-1DD13EDB9933}" destId="{05A15867-A2DB-4E04-9F10-FEE99AA2BDED}" srcOrd="2" destOrd="0" presId="urn:microsoft.com/office/officeart/2005/8/layout/list1"/>
    <dgm:cxn modelId="{A75E3F13-C108-404D-B723-122C1ABED52F}" type="presParOf" srcId="{C3451727-13AD-4ECB-ABBD-1DD13EDB9933}" destId="{C2ECAF19-D4A4-4BD5-AD5C-A9805A6E8C6A}" srcOrd="3" destOrd="0" presId="urn:microsoft.com/office/officeart/2005/8/layout/list1"/>
    <dgm:cxn modelId="{61AAFDBA-3607-4B5B-ABCE-ACA4A1B2E598}" type="presParOf" srcId="{C3451727-13AD-4ECB-ABBD-1DD13EDB9933}" destId="{F52A0464-7CA7-491A-A6E5-D5E1B81FFF4D}" srcOrd="4" destOrd="0" presId="urn:microsoft.com/office/officeart/2005/8/layout/list1"/>
    <dgm:cxn modelId="{3142D3BB-967F-439E-8299-C8797A7CCE03}" type="presParOf" srcId="{F52A0464-7CA7-491A-A6E5-D5E1B81FFF4D}" destId="{FE0BB03D-524A-492B-ADDA-8922EA3AECAB}" srcOrd="0" destOrd="0" presId="urn:microsoft.com/office/officeart/2005/8/layout/list1"/>
    <dgm:cxn modelId="{36DE9577-4CB6-4B36-AB66-26E72EB06C31}" type="presParOf" srcId="{F52A0464-7CA7-491A-A6E5-D5E1B81FFF4D}" destId="{23756467-78A4-4D9C-A11D-E4F9D0955AFB}" srcOrd="1" destOrd="0" presId="urn:microsoft.com/office/officeart/2005/8/layout/list1"/>
    <dgm:cxn modelId="{C3675E61-9B71-4F0F-817E-861507E8979B}" type="presParOf" srcId="{C3451727-13AD-4ECB-ABBD-1DD13EDB9933}" destId="{B9F5A165-A510-48A4-AD29-FB3EB78691AC}" srcOrd="5" destOrd="0" presId="urn:microsoft.com/office/officeart/2005/8/layout/list1"/>
    <dgm:cxn modelId="{1B9B5F2D-E424-46C4-A35D-CD6DB766100F}" type="presParOf" srcId="{C3451727-13AD-4ECB-ABBD-1DD13EDB9933}" destId="{FA6AB4FE-52D1-4577-906D-DD142FBFDE5A}" srcOrd="6" destOrd="0" presId="urn:microsoft.com/office/officeart/2005/8/layout/list1"/>
    <dgm:cxn modelId="{EE42F90E-B718-4986-81E8-29DAE5F871B1}" type="presParOf" srcId="{C3451727-13AD-4ECB-ABBD-1DD13EDB9933}" destId="{4A95325B-31EE-46D6-8D20-47526B623859}" srcOrd="7" destOrd="0" presId="urn:microsoft.com/office/officeart/2005/8/layout/list1"/>
    <dgm:cxn modelId="{4E1B7C1A-60E5-4B7C-B171-E792D47EF1BE}" type="presParOf" srcId="{C3451727-13AD-4ECB-ABBD-1DD13EDB9933}" destId="{36895279-3F4E-4A8E-A4B6-7557BE5DA786}" srcOrd="8" destOrd="0" presId="urn:microsoft.com/office/officeart/2005/8/layout/list1"/>
    <dgm:cxn modelId="{5EEBCC35-2076-45C9-BDC8-1949C6C7D6DF}" type="presParOf" srcId="{36895279-3F4E-4A8E-A4B6-7557BE5DA786}" destId="{FE046F08-63D6-4F25-AA37-1A4C17111430}" srcOrd="0" destOrd="0" presId="urn:microsoft.com/office/officeart/2005/8/layout/list1"/>
    <dgm:cxn modelId="{2BEB0B8C-53E1-4787-BB70-06BEC0435B28}" type="presParOf" srcId="{36895279-3F4E-4A8E-A4B6-7557BE5DA786}" destId="{8AF9870C-1CD6-40E5-AD4E-343902C0FF99}" srcOrd="1" destOrd="0" presId="urn:microsoft.com/office/officeart/2005/8/layout/list1"/>
    <dgm:cxn modelId="{4985C17F-FA15-4975-8819-B0DABAC73DD9}" type="presParOf" srcId="{C3451727-13AD-4ECB-ABBD-1DD13EDB9933}" destId="{9B37B728-7CB7-4B68-BE48-4A860380D202}" srcOrd="9" destOrd="0" presId="urn:microsoft.com/office/officeart/2005/8/layout/list1"/>
    <dgm:cxn modelId="{D840772C-117E-4255-94E0-B496D838B39B}" type="presParOf" srcId="{C3451727-13AD-4ECB-ABBD-1DD13EDB9933}" destId="{5B7F570B-7034-40AF-A728-445BCA1C35D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C10BFB-7E49-4175-90C8-B3AEAA69D5F8}">
      <dsp:nvSpPr>
        <dsp:cNvPr id="0" name=""/>
        <dsp:cNvSpPr/>
      </dsp:nvSpPr>
      <dsp:spPr>
        <a:xfrm>
          <a:off x="0" y="0"/>
          <a:ext cx="6606540" cy="1371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700" kern="1200" smtClean="0"/>
            <a:t>Acute rise in SVR </a:t>
          </a:r>
          <a:endParaRPr lang="en-IN" sz="3700" kern="1200"/>
        </a:p>
      </dsp:txBody>
      <dsp:txXfrm>
        <a:off x="0" y="0"/>
        <a:ext cx="5206822" cy="1371600"/>
      </dsp:txXfrm>
    </dsp:sp>
    <dsp:sp modelId="{6C25C772-4575-455E-AE35-1D71AD195D89}">
      <dsp:nvSpPr>
        <dsp:cNvPr id="0" name=""/>
        <dsp:cNvSpPr/>
      </dsp:nvSpPr>
      <dsp:spPr>
        <a:xfrm>
          <a:off x="582929" y="1600199"/>
          <a:ext cx="6606540" cy="1371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700" kern="1200" dirty="0" smtClean="0"/>
            <a:t>Transient activation RAS</a:t>
          </a:r>
          <a:endParaRPr lang="en-IN" sz="3700" kern="1200" dirty="0"/>
        </a:p>
      </dsp:txBody>
      <dsp:txXfrm>
        <a:off x="582929" y="1600199"/>
        <a:ext cx="5132070" cy="1371600"/>
      </dsp:txXfrm>
    </dsp:sp>
    <dsp:sp modelId="{DB8F9246-E2F3-49D1-A03C-B3E106329212}">
      <dsp:nvSpPr>
        <dsp:cNvPr id="0" name=""/>
        <dsp:cNvSpPr/>
      </dsp:nvSpPr>
      <dsp:spPr>
        <a:xfrm>
          <a:off x="1165859" y="3200399"/>
          <a:ext cx="6606540" cy="1371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700" kern="1200" dirty="0" smtClean="0"/>
            <a:t>Deleterious rise in LV </a:t>
          </a:r>
          <a:r>
            <a:rPr lang="en-IN" sz="3700" kern="1200" dirty="0" err="1" smtClean="0"/>
            <a:t>afterload</a:t>
          </a:r>
          <a:endParaRPr lang="en-IN" sz="3700" kern="1200" dirty="0"/>
        </a:p>
      </dsp:txBody>
      <dsp:txXfrm>
        <a:off x="1165859" y="3200399"/>
        <a:ext cx="5132070" cy="1371600"/>
      </dsp:txXfrm>
    </dsp:sp>
    <dsp:sp modelId="{713DFEF1-5606-42B4-A8F6-64B9767C1CF0}">
      <dsp:nvSpPr>
        <dsp:cNvPr id="0" name=""/>
        <dsp:cNvSpPr/>
      </dsp:nvSpPr>
      <dsp:spPr>
        <a:xfrm>
          <a:off x="5715000" y="1040130"/>
          <a:ext cx="891540" cy="89154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3600" kern="1200"/>
        </a:p>
      </dsp:txBody>
      <dsp:txXfrm>
        <a:off x="5715000" y="1040130"/>
        <a:ext cx="891540" cy="891540"/>
      </dsp:txXfrm>
    </dsp:sp>
    <dsp:sp modelId="{D0E7BD65-F683-4537-B9E3-5F2DF7F62977}">
      <dsp:nvSpPr>
        <dsp:cNvPr id="0" name=""/>
        <dsp:cNvSpPr/>
      </dsp:nvSpPr>
      <dsp:spPr>
        <a:xfrm>
          <a:off x="6297930" y="2631186"/>
          <a:ext cx="891540" cy="89154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3600" kern="1200"/>
        </a:p>
      </dsp:txBody>
      <dsp:txXfrm>
        <a:off x="6297930" y="2631186"/>
        <a:ext cx="891540" cy="8915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86CFFF-5BA0-47AA-91A2-F240919FC2A5}">
      <dsp:nvSpPr>
        <dsp:cNvPr id="0" name=""/>
        <dsp:cNvSpPr/>
      </dsp:nvSpPr>
      <dsp:spPr>
        <a:xfrm>
          <a:off x="0" y="0"/>
          <a:ext cx="6606540" cy="1371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 smtClean="0"/>
            <a:t>Reduction in ECF volume</a:t>
          </a:r>
          <a:endParaRPr lang="en-IN" sz="2400" kern="1200" dirty="0"/>
        </a:p>
      </dsp:txBody>
      <dsp:txXfrm>
        <a:off x="0" y="0"/>
        <a:ext cx="5206822" cy="1371600"/>
      </dsp:txXfrm>
    </dsp:sp>
    <dsp:sp modelId="{2EDEE8AD-2DE9-4DCD-A551-77F7D2F50B7B}">
      <dsp:nvSpPr>
        <dsp:cNvPr id="0" name=""/>
        <dsp:cNvSpPr/>
      </dsp:nvSpPr>
      <dsp:spPr>
        <a:xfrm>
          <a:off x="582929" y="1600199"/>
          <a:ext cx="6606540" cy="1371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 smtClean="0"/>
            <a:t>Increase in solute and fluid absorption-proximal tubule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 smtClean="0"/>
            <a:t>Sympathetic stimulation and RAAS</a:t>
          </a:r>
          <a:endParaRPr lang="en-IN" sz="2400" kern="1200" dirty="0"/>
        </a:p>
      </dsp:txBody>
      <dsp:txXfrm>
        <a:off x="582929" y="1600199"/>
        <a:ext cx="5132070" cy="1371600"/>
      </dsp:txXfrm>
    </dsp:sp>
    <dsp:sp modelId="{C77855E3-C014-46BA-AE82-CEB96B6C0390}">
      <dsp:nvSpPr>
        <dsp:cNvPr id="0" name=""/>
        <dsp:cNvSpPr/>
      </dsp:nvSpPr>
      <dsp:spPr>
        <a:xfrm>
          <a:off x="1165859" y="3200399"/>
          <a:ext cx="6606540" cy="1371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 smtClean="0"/>
            <a:t>DIURETIC RESISTANCE (BRAKING PHENOMENON)</a:t>
          </a:r>
          <a:endParaRPr lang="en-IN" sz="2400" kern="1200" dirty="0"/>
        </a:p>
      </dsp:txBody>
      <dsp:txXfrm>
        <a:off x="1165859" y="3200399"/>
        <a:ext cx="5132070" cy="1371600"/>
      </dsp:txXfrm>
    </dsp:sp>
    <dsp:sp modelId="{9B6A6039-6363-458A-A5A4-B99B57A0421C}">
      <dsp:nvSpPr>
        <dsp:cNvPr id="0" name=""/>
        <dsp:cNvSpPr/>
      </dsp:nvSpPr>
      <dsp:spPr>
        <a:xfrm>
          <a:off x="5715000" y="1040130"/>
          <a:ext cx="891540" cy="89154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3600" kern="1200"/>
        </a:p>
      </dsp:txBody>
      <dsp:txXfrm>
        <a:off x="5715000" y="1040130"/>
        <a:ext cx="891540" cy="891540"/>
      </dsp:txXfrm>
    </dsp:sp>
    <dsp:sp modelId="{5C2BA637-1335-4DF6-B68A-6EC5373A29C6}">
      <dsp:nvSpPr>
        <dsp:cNvPr id="0" name=""/>
        <dsp:cNvSpPr/>
      </dsp:nvSpPr>
      <dsp:spPr>
        <a:xfrm>
          <a:off x="6297930" y="2631186"/>
          <a:ext cx="891540" cy="89154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3600" kern="1200"/>
        </a:p>
      </dsp:txBody>
      <dsp:txXfrm>
        <a:off x="6297930" y="2631186"/>
        <a:ext cx="891540" cy="89154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A15867-A2DB-4E04-9F10-FEE99AA2BDED}">
      <dsp:nvSpPr>
        <dsp:cNvPr id="0" name=""/>
        <dsp:cNvSpPr/>
      </dsp:nvSpPr>
      <dsp:spPr>
        <a:xfrm>
          <a:off x="0" y="1272027"/>
          <a:ext cx="77724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19BEEB-264F-4E5F-8D26-3677285EAE8B}">
      <dsp:nvSpPr>
        <dsp:cNvPr id="0" name=""/>
        <dsp:cNvSpPr/>
      </dsp:nvSpPr>
      <dsp:spPr>
        <a:xfrm>
          <a:off x="388240" y="57324"/>
          <a:ext cx="5435366" cy="13623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/>
            <a:t>Loop diuretics—short acting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/>
            <a:t>Post diuretic </a:t>
          </a:r>
          <a:r>
            <a:rPr lang="en-IN" sz="2000" kern="1200" dirty="0" err="1" smtClean="0"/>
            <a:t>NaCl</a:t>
          </a:r>
          <a:r>
            <a:rPr lang="en-IN" sz="2000" kern="1200" dirty="0" smtClean="0"/>
            <a:t> retention</a:t>
          </a:r>
          <a:endParaRPr lang="en-IN" sz="2000" kern="1200" dirty="0"/>
        </a:p>
      </dsp:txBody>
      <dsp:txXfrm>
        <a:off x="388240" y="57324"/>
        <a:ext cx="5435366" cy="1362303"/>
      </dsp:txXfrm>
    </dsp:sp>
    <dsp:sp modelId="{FA6AB4FE-52D1-4577-906D-DD142FBFDE5A}">
      <dsp:nvSpPr>
        <dsp:cNvPr id="0" name=""/>
        <dsp:cNvSpPr/>
      </dsp:nvSpPr>
      <dsp:spPr>
        <a:xfrm>
          <a:off x="0" y="2623425"/>
          <a:ext cx="77724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756467-78A4-4D9C-A11D-E4F9D0955AFB}">
      <dsp:nvSpPr>
        <dsp:cNvPr id="0" name=""/>
        <dsp:cNvSpPr/>
      </dsp:nvSpPr>
      <dsp:spPr>
        <a:xfrm>
          <a:off x="388240" y="1578027"/>
          <a:ext cx="5435366" cy="11929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/>
            <a:t>Loss of renal responsiveness to </a:t>
          </a:r>
          <a:r>
            <a:rPr lang="en-IN" sz="2000" kern="1200" dirty="0" err="1" smtClean="0"/>
            <a:t>endo</a:t>
          </a:r>
          <a:r>
            <a:rPr lang="en-IN" sz="2000" kern="1200" dirty="0" smtClean="0"/>
            <a:t> </a:t>
          </a:r>
          <a:r>
            <a:rPr lang="en-IN" sz="2000" kern="1200" dirty="0" err="1" smtClean="0"/>
            <a:t>natriuretic</a:t>
          </a:r>
          <a:r>
            <a:rPr lang="en-IN" sz="2000" kern="1200" dirty="0" smtClean="0"/>
            <a:t> peptides</a:t>
          </a:r>
          <a:endParaRPr lang="en-IN" sz="2000" kern="1200" dirty="0"/>
        </a:p>
      </dsp:txBody>
      <dsp:txXfrm>
        <a:off x="388240" y="1578027"/>
        <a:ext cx="5435366" cy="1192997"/>
      </dsp:txXfrm>
    </dsp:sp>
    <dsp:sp modelId="{5B7F570B-7034-40AF-A728-445BCA1C35D7}">
      <dsp:nvSpPr>
        <dsp:cNvPr id="0" name=""/>
        <dsp:cNvSpPr/>
      </dsp:nvSpPr>
      <dsp:spPr>
        <a:xfrm>
          <a:off x="0" y="4262675"/>
          <a:ext cx="77724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F9870C-1CD6-40E5-AD4E-343902C0FF99}">
      <dsp:nvSpPr>
        <dsp:cNvPr id="0" name=""/>
        <dsp:cNvSpPr/>
      </dsp:nvSpPr>
      <dsp:spPr>
        <a:xfrm>
          <a:off x="388240" y="2929425"/>
          <a:ext cx="5435366" cy="1480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/>
            <a:t>Distal segments epithelial hyperplasia and hypertrophy---increase </a:t>
          </a:r>
          <a:r>
            <a:rPr lang="en-IN" sz="2000" kern="1200" dirty="0" err="1" smtClean="0"/>
            <a:t>thiazide</a:t>
          </a:r>
          <a:r>
            <a:rPr lang="en-IN" sz="2000" kern="1200" dirty="0" smtClean="0"/>
            <a:t> sensitive Na </a:t>
          </a:r>
          <a:r>
            <a:rPr lang="en-IN" sz="2000" kern="1200" dirty="0" err="1" smtClean="0"/>
            <a:t>Cl</a:t>
          </a:r>
          <a:r>
            <a:rPr lang="en-IN" sz="2000" kern="1200" dirty="0" smtClean="0"/>
            <a:t> </a:t>
          </a:r>
          <a:r>
            <a:rPr lang="en-IN" sz="2000" kern="1200" dirty="0" err="1" smtClean="0"/>
            <a:t>cotransporters</a:t>
          </a:r>
          <a:r>
            <a:rPr lang="en-IN" sz="2000" kern="1200" dirty="0" smtClean="0"/>
            <a:t> in distal </a:t>
          </a:r>
          <a:r>
            <a:rPr lang="en-IN" sz="2000" kern="1200" dirty="0" err="1" smtClean="0"/>
            <a:t>nephron</a:t>
          </a:r>
          <a:endParaRPr lang="en-IN" sz="2000" kern="1200" dirty="0"/>
        </a:p>
      </dsp:txBody>
      <dsp:txXfrm>
        <a:off x="388240" y="2929425"/>
        <a:ext cx="5435366" cy="14808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9C545-3F5E-4582-A62A-B1325DDE6CB5}" type="datetimeFigureOut">
              <a:rPr lang="en-IN" smtClean="0"/>
              <a:pPr/>
              <a:t>27-03-2018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627C1-99F3-4830-B87E-318BA35C42BA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IN" sz="2400" dirty="0" smtClean="0"/>
              <a:t>RANJITH</a:t>
            </a:r>
          </a:p>
          <a:p>
            <a:r>
              <a:rPr lang="en-IN" sz="2400" dirty="0" smtClean="0"/>
              <a:t>SENIOR RESIDENT</a:t>
            </a:r>
          </a:p>
          <a:p>
            <a:r>
              <a:rPr lang="en-IN" sz="2400" dirty="0" smtClean="0"/>
              <a:t>DEPT OF CARDIOLOGY</a:t>
            </a:r>
          </a:p>
          <a:p>
            <a:r>
              <a:rPr lang="en-IN" sz="2400" dirty="0" smtClean="0"/>
              <a:t>MCH CALICUT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ACUTE HEART FAILURE</a:t>
            </a:r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Nomenclature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Acute heart failure syndrome</a:t>
            </a:r>
          </a:p>
          <a:p>
            <a:r>
              <a:rPr lang="en-IN" dirty="0" smtClean="0"/>
              <a:t>Acute </a:t>
            </a:r>
            <a:r>
              <a:rPr lang="en-IN" dirty="0" err="1" smtClean="0"/>
              <a:t>decompensated</a:t>
            </a:r>
            <a:r>
              <a:rPr lang="en-IN" dirty="0" smtClean="0"/>
              <a:t> heart failure</a:t>
            </a:r>
          </a:p>
          <a:p>
            <a:r>
              <a:rPr lang="en-IN" dirty="0" smtClean="0"/>
              <a:t>Acute </a:t>
            </a:r>
            <a:r>
              <a:rPr lang="en-IN" dirty="0" err="1" smtClean="0"/>
              <a:t>decompensation</a:t>
            </a:r>
            <a:r>
              <a:rPr lang="en-IN" dirty="0" smtClean="0"/>
              <a:t> of chronic heart failure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Low dose ≤2 µg/kg/min– specific dilation of renal, </a:t>
            </a:r>
            <a:r>
              <a:rPr lang="en-IN" dirty="0" err="1" smtClean="0"/>
              <a:t>splanchnic</a:t>
            </a:r>
            <a:r>
              <a:rPr lang="en-IN" dirty="0" smtClean="0"/>
              <a:t> and cerebral arteries—increasing renal blood flow– </a:t>
            </a:r>
            <a:r>
              <a:rPr lang="en-IN" dirty="0" err="1" smtClean="0"/>
              <a:t>natriuresis</a:t>
            </a:r>
            <a:endParaRPr lang="en-IN" dirty="0" smtClean="0"/>
          </a:p>
          <a:p>
            <a:r>
              <a:rPr lang="en-IN" dirty="0" smtClean="0"/>
              <a:t>DAD HF study—low dose </a:t>
            </a:r>
            <a:r>
              <a:rPr lang="en-IN" dirty="0" err="1" smtClean="0"/>
              <a:t>furosemide</a:t>
            </a:r>
            <a:r>
              <a:rPr lang="en-IN" dirty="0" smtClean="0"/>
              <a:t> and low dose dopamine—</a:t>
            </a:r>
            <a:r>
              <a:rPr lang="en-IN" dirty="0" err="1" smtClean="0"/>
              <a:t>dyspnea</a:t>
            </a:r>
            <a:r>
              <a:rPr lang="en-IN" dirty="0" smtClean="0"/>
              <a:t> relief, improved renal function</a:t>
            </a:r>
          </a:p>
          <a:p>
            <a:r>
              <a:rPr lang="en-IN" dirty="0" smtClean="0"/>
              <a:t>DAD HF2—no beneficial effect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Intermediate dose (2-10 µg/kg/min)—enhanced NE release –</a:t>
            </a:r>
            <a:r>
              <a:rPr lang="en-IN" dirty="0" err="1" smtClean="0"/>
              <a:t>inotropy</a:t>
            </a:r>
            <a:endParaRPr lang="en-IN" dirty="0" smtClean="0"/>
          </a:p>
          <a:p>
            <a:r>
              <a:rPr lang="en-IN" dirty="0" err="1" smtClean="0"/>
              <a:t>Inotropy</a:t>
            </a:r>
            <a:r>
              <a:rPr lang="en-IN" dirty="0" smtClean="0"/>
              <a:t> depends on myocardial catecholamine stores—depleted in advanced HF patients—poor </a:t>
            </a:r>
            <a:r>
              <a:rPr lang="en-IN" dirty="0" err="1" smtClean="0"/>
              <a:t>inotrope</a:t>
            </a:r>
            <a:r>
              <a:rPr lang="en-IN" dirty="0" smtClean="0"/>
              <a:t> in patients with severe systolic dysfunction</a:t>
            </a:r>
            <a:endParaRPr lang="en-IN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High dose dopamine (10-20 µg/kg/min)—peripheral and pulmonary vasoconstriction</a:t>
            </a:r>
          </a:p>
          <a:p>
            <a:r>
              <a:rPr lang="en-IN" dirty="0" smtClean="0"/>
              <a:t>Risk of limb and end organ ischemia</a:t>
            </a:r>
          </a:p>
          <a:p>
            <a:pPr>
              <a:buNone/>
            </a:pPr>
            <a:r>
              <a:rPr lang="en-IN" dirty="0" smtClean="0"/>
              <a:t>Adverse effects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Nausea and vomiting</a:t>
            </a:r>
          </a:p>
          <a:p>
            <a:pPr>
              <a:buFont typeface="Wingdings" pitchFamily="2" charset="2"/>
              <a:buChar char="Ø"/>
            </a:pPr>
            <a:r>
              <a:rPr lang="en-IN" dirty="0" err="1" smtClean="0"/>
              <a:t>Arrythmia</a:t>
            </a:r>
            <a:r>
              <a:rPr lang="en-IN" dirty="0" smtClean="0"/>
              <a:t> </a:t>
            </a:r>
            <a:endParaRPr lang="en-IN" dirty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Nesiritide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Recombinant human BNP</a:t>
            </a:r>
          </a:p>
          <a:p>
            <a:r>
              <a:rPr lang="en-IN" dirty="0" smtClean="0"/>
              <a:t>Potent vasodilator- venous and arterial system</a:t>
            </a:r>
          </a:p>
          <a:p>
            <a:r>
              <a:rPr lang="en-IN" dirty="0" smtClean="0"/>
              <a:t>Bolus 0f 2µg/kg f/b 0.01µg/kg/min infusion—</a:t>
            </a:r>
            <a:r>
              <a:rPr lang="en-IN" dirty="0" err="1" smtClean="0"/>
              <a:t>uptitration</a:t>
            </a:r>
            <a:endParaRPr lang="en-IN" dirty="0" smtClean="0"/>
          </a:p>
          <a:p>
            <a:r>
              <a:rPr lang="en-IN" dirty="0" smtClean="0"/>
              <a:t>Absence of tolerance, improvement in </a:t>
            </a:r>
            <a:r>
              <a:rPr lang="en-IN" dirty="0" err="1" smtClean="0"/>
              <a:t>hemodynamics</a:t>
            </a:r>
            <a:r>
              <a:rPr lang="en-IN" smtClean="0"/>
              <a:t>—high cost and </a:t>
            </a:r>
            <a:r>
              <a:rPr lang="en-IN" dirty="0" smtClean="0"/>
              <a:t>lack of clear benefit </a:t>
            </a:r>
            <a:endParaRPr lang="en-IN" dirty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Mech</a:t>
            </a:r>
            <a:r>
              <a:rPr lang="en-IN" dirty="0" smtClean="0"/>
              <a:t> of action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dirty="0" err="1" smtClean="0"/>
              <a:t>Guanylyl</a:t>
            </a:r>
            <a:r>
              <a:rPr lang="en-IN" dirty="0" smtClean="0"/>
              <a:t> </a:t>
            </a:r>
            <a:r>
              <a:rPr lang="en-IN" dirty="0" err="1" smtClean="0"/>
              <a:t>cyclase</a:t>
            </a:r>
            <a:r>
              <a:rPr lang="en-IN" dirty="0" smtClean="0"/>
              <a:t> linked NPR A and B---</a:t>
            </a:r>
            <a:r>
              <a:rPr lang="en-IN" dirty="0" err="1" smtClean="0"/>
              <a:t>cGMP</a:t>
            </a:r>
            <a:r>
              <a:rPr lang="en-IN" dirty="0" smtClean="0"/>
              <a:t> vasodilatation </a:t>
            </a:r>
          </a:p>
          <a:p>
            <a:r>
              <a:rPr lang="en-IN" dirty="0" err="1" smtClean="0"/>
              <a:t>Neurohormonal</a:t>
            </a:r>
            <a:r>
              <a:rPr lang="en-IN" dirty="0" smtClean="0"/>
              <a:t> antagonism with reduction of </a:t>
            </a:r>
            <a:r>
              <a:rPr lang="en-IN" dirty="0" err="1" smtClean="0"/>
              <a:t>aldosterone</a:t>
            </a:r>
            <a:r>
              <a:rPr lang="en-IN" dirty="0" smtClean="0"/>
              <a:t>, vasopressin, sympathetic tone</a:t>
            </a:r>
          </a:p>
          <a:p>
            <a:r>
              <a:rPr lang="en-IN" dirty="0" smtClean="0"/>
              <a:t>Hypotension prolonged (&gt;2 hrs) in patients with volume depletion ((even though short t1/2 –18 min)—limited to patients with congestion</a:t>
            </a:r>
          </a:p>
          <a:p>
            <a:r>
              <a:rPr lang="en-IN" dirty="0" smtClean="0"/>
              <a:t>Headache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VMAC trial---greater </a:t>
            </a:r>
            <a:r>
              <a:rPr lang="en-IN" dirty="0" err="1" smtClean="0"/>
              <a:t>dec</a:t>
            </a:r>
            <a:r>
              <a:rPr lang="en-IN" dirty="0" smtClean="0"/>
              <a:t> in PCWP compared with NTG –but increased risk of WRF and increased mortality</a:t>
            </a:r>
          </a:p>
          <a:p>
            <a:r>
              <a:rPr lang="en-IN" dirty="0" smtClean="0"/>
              <a:t>ASCEND HF– no difference in endpoint- death or rehospitalisation comp to placebo—hypotension—not regarded as clinically important</a:t>
            </a:r>
          </a:p>
          <a:p>
            <a:r>
              <a:rPr lang="en-IN" dirty="0" smtClean="0"/>
              <a:t>ROSE AHF– no beneficial effect</a:t>
            </a:r>
            <a:endParaRPr lang="en-IN" dirty="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Epinephrine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Acts by stimulating </a:t>
            </a:r>
            <a:r>
              <a:rPr lang="el-GR" dirty="0" smtClean="0"/>
              <a:t>β</a:t>
            </a:r>
            <a:r>
              <a:rPr lang="en-IN" dirty="0" smtClean="0"/>
              <a:t>1, </a:t>
            </a:r>
            <a:r>
              <a:rPr lang="el-GR" dirty="0" smtClean="0"/>
              <a:t>β</a:t>
            </a:r>
            <a:r>
              <a:rPr lang="en-IN" dirty="0" smtClean="0"/>
              <a:t>2, </a:t>
            </a:r>
            <a:r>
              <a:rPr lang="el-GR" dirty="0" smtClean="0"/>
              <a:t>α</a:t>
            </a:r>
            <a:r>
              <a:rPr lang="en-IN" dirty="0" smtClean="0"/>
              <a:t>1 receptors</a:t>
            </a:r>
          </a:p>
          <a:p>
            <a:r>
              <a:rPr lang="en-IN" dirty="0" smtClean="0"/>
              <a:t>Beta receptor agonist and a potent </a:t>
            </a:r>
            <a:r>
              <a:rPr lang="en-IN" dirty="0" err="1" smtClean="0"/>
              <a:t>inotropic</a:t>
            </a:r>
            <a:r>
              <a:rPr lang="en-IN" dirty="0" smtClean="0"/>
              <a:t> agent with balanced vasoconstrictor and vasodilator effect</a:t>
            </a:r>
          </a:p>
          <a:p>
            <a:r>
              <a:rPr lang="en-IN" dirty="0" smtClean="0"/>
              <a:t>Direct effect on </a:t>
            </a:r>
            <a:r>
              <a:rPr lang="en-IN" dirty="0" err="1" smtClean="0"/>
              <a:t>inotropy</a:t>
            </a:r>
            <a:r>
              <a:rPr lang="en-IN" dirty="0" smtClean="0"/>
              <a:t> independent of catecholamine stores---Transplant patients with </a:t>
            </a:r>
            <a:r>
              <a:rPr lang="en-IN" dirty="0" err="1" smtClean="0"/>
              <a:t>denervated</a:t>
            </a:r>
            <a:r>
              <a:rPr lang="en-IN" dirty="0" smtClean="0"/>
              <a:t> heart</a:t>
            </a:r>
          </a:p>
          <a:p>
            <a:r>
              <a:rPr lang="en-IN" dirty="0" smtClean="0"/>
              <a:t>CPR and withdrawal from CPB  and recovery from cardiac surgery</a:t>
            </a:r>
            <a:endParaRPr lang="en-IN" dirty="0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Phosphodiesterase</a:t>
            </a:r>
            <a:r>
              <a:rPr lang="en-IN" dirty="0" smtClean="0"/>
              <a:t> inhibitors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dirty="0" err="1" smtClean="0"/>
              <a:t>cAMP</a:t>
            </a:r>
            <a:r>
              <a:rPr lang="en-IN" dirty="0" smtClean="0"/>
              <a:t> –increases </a:t>
            </a:r>
            <a:r>
              <a:rPr lang="en-IN" dirty="0" err="1" smtClean="0"/>
              <a:t>inotropy</a:t>
            </a:r>
            <a:r>
              <a:rPr lang="en-IN" dirty="0" smtClean="0"/>
              <a:t>, </a:t>
            </a:r>
            <a:r>
              <a:rPr lang="en-IN" dirty="0" err="1" smtClean="0"/>
              <a:t>chronotropy</a:t>
            </a:r>
            <a:r>
              <a:rPr lang="en-IN" dirty="0" smtClean="0"/>
              <a:t>, </a:t>
            </a:r>
            <a:r>
              <a:rPr lang="en-IN" dirty="0" err="1" smtClean="0"/>
              <a:t>lusitropy</a:t>
            </a:r>
            <a:r>
              <a:rPr lang="en-IN" dirty="0" smtClean="0"/>
              <a:t> in </a:t>
            </a:r>
            <a:r>
              <a:rPr lang="en-IN" dirty="0" err="1" smtClean="0"/>
              <a:t>cardiomyocytes</a:t>
            </a:r>
            <a:endParaRPr lang="en-IN" dirty="0" smtClean="0"/>
          </a:p>
          <a:p>
            <a:r>
              <a:rPr lang="en-IN" dirty="0" err="1" smtClean="0"/>
              <a:t>Vasorelaxation</a:t>
            </a:r>
            <a:r>
              <a:rPr lang="en-IN" dirty="0" smtClean="0"/>
              <a:t> in vascular smooth muscle</a:t>
            </a:r>
          </a:p>
          <a:p>
            <a:r>
              <a:rPr lang="en-IN" dirty="0" smtClean="0"/>
              <a:t>PDE </a:t>
            </a:r>
            <a:r>
              <a:rPr lang="en-IN" dirty="0" err="1" smtClean="0"/>
              <a:t>IIIa</a:t>
            </a:r>
            <a:r>
              <a:rPr lang="en-IN" dirty="0" smtClean="0"/>
              <a:t>-- compartmentalised in cardiac and vascular smooth muscle—terminates activity of </a:t>
            </a:r>
            <a:r>
              <a:rPr lang="en-IN" dirty="0" err="1" smtClean="0"/>
              <a:t>cAMP</a:t>
            </a:r>
            <a:r>
              <a:rPr lang="en-IN" dirty="0" smtClean="0"/>
              <a:t> into AMP</a:t>
            </a:r>
          </a:p>
          <a:p>
            <a:r>
              <a:rPr lang="en-IN" dirty="0" smtClean="0"/>
              <a:t>Significant peripheral and pulmonary </a:t>
            </a:r>
            <a:r>
              <a:rPr lang="en-IN" dirty="0" err="1" smtClean="0"/>
              <a:t>vasodilation</a:t>
            </a:r>
            <a:r>
              <a:rPr lang="en-IN" dirty="0" smtClean="0"/>
              <a:t>—reducing </a:t>
            </a:r>
            <a:r>
              <a:rPr lang="en-IN" dirty="0" err="1" smtClean="0"/>
              <a:t>afterload</a:t>
            </a:r>
            <a:r>
              <a:rPr lang="en-IN" dirty="0" smtClean="0"/>
              <a:t> and preload while increasing </a:t>
            </a:r>
            <a:r>
              <a:rPr lang="en-IN" dirty="0" err="1" smtClean="0"/>
              <a:t>inotropy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Useful in patients with LV dysfunction and pulmonary HTN or for post transplant patients</a:t>
            </a:r>
          </a:p>
          <a:p>
            <a:r>
              <a:rPr lang="en-IN" dirty="0" smtClean="0"/>
              <a:t>Independent of adrenergic mechanism—bypasses receptor desensitization, </a:t>
            </a:r>
            <a:r>
              <a:rPr lang="en-IN" dirty="0" err="1" smtClean="0"/>
              <a:t>downregulation</a:t>
            </a:r>
            <a:r>
              <a:rPr lang="en-IN" dirty="0" smtClean="0"/>
              <a:t> and antagonism by beta blocker</a:t>
            </a:r>
            <a:endParaRPr lang="en-IN" dirty="0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Milrinone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Most frequently used PDE inhibitor</a:t>
            </a:r>
          </a:p>
          <a:p>
            <a:r>
              <a:rPr lang="en-IN" dirty="0" smtClean="0"/>
              <a:t>25-75 µg/kg bolus over 10-20 min</a:t>
            </a:r>
          </a:p>
          <a:p>
            <a:r>
              <a:rPr lang="en-IN" dirty="0" smtClean="0"/>
              <a:t>Infusion 0.10-0.25 µg/kg/min—</a:t>
            </a:r>
            <a:r>
              <a:rPr lang="en-IN" dirty="0" err="1" smtClean="0"/>
              <a:t>uptitrated</a:t>
            </a:r>
            <a:endParaRPr lang="en-IN" dirty="0" smtClean="0"/>
          </a:p>
          <a:p>
            <a:r>
              <a:rPr lang="en-IN" dirty="0" smtClean="0"/>
              <a:t>Renal excretion</a:t>
            </a:r>
          </a:p>
          <a:p>
            <a:r>
              <a:rPr lang="en-IN" dirty="0" smtClean="0"/>
              <a:t>Hypotension, </a:t>
            </a:r>
            <a:r>
              <a:rPr lang="en-IN" dirty="0" err="1" smtClean="0"/>
              <a:t>atrial</a:t>
            </a:r>
            <a:r>
              <a:rPr lang="en-IN" dirty="0" smtClean="0"/>
              <a:t> and ventricular </a:t>
            </a:r>
            <a:r>
              <a:rPr lang="en-IN" dirty="0" err="1" smtClean="0"/>
              <a:t>arrythmia</a:t>
            </a:r>
            <a:endParaRPr lang="en-IN" dirty="0" smtClean="0"/>
          </a:p>
          <a:p>
            <a:r>
              <a:rPr lang="en-IN" dirty="0" smtClean="0"/>
              <a:t>OPTIME CHF—no diff in primary endpoint—increased mortality—in patients with ischemic </a:t>
            </a:r>
            <a:r>
              <a:rPr lang="en-IN" dirty="0" err="1" smtClean="0"/>
              <a:t>etiology</a:t>
            </a:r>
            <a:r>
              <a:rPr lang="en-IN" dirty="0" smtClean="0"/>
              <a:t> of HF </a:t>
            </a:r>
            <a:endParaRPr lang="en-IN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Acute heart failure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Rapid onset or worsening of symptoms and/or signs of HF </a:t>
            </a:r>
          </a:p>
          <a:p>
            <a:r>
              <a:rPr lang="en-IN" dirty="0" smtClean="0"/>
              <a:t>Life-threatening medical condition requiring urgent evaluation and treatment---leading to urgent hospital admission</a:t>
            </a:r>
          </a:p>
          <a:p>
            <a:r>
              <a:rPr lang="en-IN" dirty="0" smtClean="0"/>
              <a:t>Most common cause of hospitalisation in patients older than 65 years in developed countries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Enoximone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Dose is 1/10th of milrinone—0.25-0.75 µg/kg over 10-20 min f/b infusion of 1.25 µg/kg/min</a:t>
            </a:r>
          </a:p>
          <a:p>
            <a:r>
              <a:rPr lang="en-IN" dirty="0" smtClean="0"/>
              <a:t>Liver metabolism– renal excretion</a:t>
            </a:r>
          </a:p>
          <a:p>
            <a:endParaRPr lang="en-IN" dirty="0" smtClean="0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Levosimendan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Increases myocardial contractility (cardiac </a:t>
            </a:r>
            <a:r>
              <a:rPr lang="en-IN" dirty="0" err="1" smtClean="0"/>
              <a:t>myofilament</a:t>
            </a:r>
            <a:r>
              <a:rPr lang="en-IN" dirty="0" smtClean="0"/>
              <a:t> calcium sensitisation by </a:t>
            </a:r>
            <a:r>
              <a:rPr lang="en-IN" dirty="0" err="1" smtClean="0"/>
              <a:t>troponin</a:t>
            </a:r>
            <a:r>
              <a:rPr lang="en-IN" dirty="0" smtClean="0"/>
              <a:t> C binding) and peripheral </a:t>
            </a:r>
            <a:r>
              <a:rPr lang="en-IN" dirty="0" err="1" smtClean="0"/>
              <a:t>vasodilation</a:t>
            </a:r>
            <a:r>
              <a:rPr lang="en-IN" dirty="0" smtClean="0"/>
              <a:t> (activation of smooth muscle potassium channel)</a:t>
            </a:r>
            <a:r>
              <a:rPr lang="en-IN" dirty="0"/>
              <a:t> </a:t>
            </a:r>
            <a:endParaRPr lang="en-IN" dirty="0" smtClean="0"/>
          </a:p>
          <a:p>
            <a:r>
              <a:rPr lang="en-IN" dirty="0" smtClean="0"/>
              <a:t>PDE inhibitor activity</a:t>
            </a:r>
          </a:p>
          <a:p>
            <a:r>
              <a:rPr lang="en-IN" dirty="0" smtClean="0"/>
              <a:t>Used in patients -Reduced LV systolic function and </a:t>
            </a:r>
            <a:r>
              <a:rPr lang="en-IN" dirty="0" err="1" smtClean="0"/>
              <a:t>hypoperfusion</a:t>
            </a:r>
            <a:r>
              <a:rPr lang="en-IN" dirty="0" smtClean="0"/>
              <a:t> in the absence of severe hypotension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Dose-12-24 µg/kg over 10 min—some start infusion 0.10 µg/kg/min</a:t>
            </a:r>
          </a:p>
          <a:p>
            <a:r>
              <a:rPr lang="en-IN" dirty="0" smtClean="0"/>
              <a:t>Trials—increased cardiac output, reduced PCWP and </a:t>
            </a:r>
            <a:r>
              <a:rPr lang="en-IN" dirty="0" err="1" smtClean="0"/>
              <a:t>afterload</a:t>
            </a:r>
            <a:endParaRPr lang="en-IN" dirty="0" smtClean="0"/>
          </a:p>
          <a:p>
            <a:r>
              <a:rPr lang="en-IN" dirty="0" smtClean="0"/>
              <a:t>Hypotension </a:t>
            </a:r>
          </a:p>
          <a:p>
            <a:r>
              <a:rPr lang="en-IN" dirty="0" smtClean="0"/>
              <a:t>Active acetylated metabolite—half life 80 hrs</a:t>
            </a:r>
            <a:endParaRPr lang="en-IN" dirty="0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Revive II –improvement in clinical status, BNP and hospital stay</a:t>
            </a:r>
          </a:p>
          <a:p>
            <a:r>
              <a:rPr lang="en-IN" dirty="0" smtClean="0"/>
              <a:t>Hypotension, AF and ventricular </a:t>
            </a:r>
            <a:r>
              <a:rPr lang="en-IN" dirty="0" err="1" smtClean="0"/>
              <a:t>ectopy</a:t>
            </a:r>
            <a:endParaRPr lang="en-IN" dirty="0" smtClean="0"/>
          </a:p>
          <a:p>
            <a:r>
              <a:rPr lang="en-IN" dirty="0" smtClean="0"/>
              <a:t>SURVIVE—early reduction in mortality which is not sustained through 180 days—but associated with greater incidence of AF compared to </a:t>
            </a:r>
            <a:r>
              <a:rPr lang="en-IN" dirty="0" err="1" smtClean="0"/>
              <a:t>dobutamine</a:t>
            </a:r>
            <a:endParaRPr lang="en-IN" dirty="0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Vasopressors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Reserved for patients with marked hypotension in whom central organ </a:t>
            </a:r>
            <a:r>
              <a:rPr lang="en-IN" dirty="0" err="1" smtClean="0"/>
              <a:t>hypoperfusion</a:t>
            </a:r>
            <a:r>
              <a:rPr lang="en-IN" dirty="0" smtClean="0"/>
              <a:t> is evident</a:t>
            </a:r>
          </a:p>
          <a:p>
            <a:r>
              <a:rPr lang="en-IN" dirty="0" smtClean="0"/>
              <a:t>Redistribute cardiac output centrally at the expense of peripheral perfusion and increased </a:t>
            </a:r>
            <a:r>
              <a:rPr lang="en-IN" dirty="0" err="1" smtClean="0"/>
              <a:t>afterload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Norepinephrine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dirty="0" err="1" smtClean="0"/>
              <a:t>Norepinephrine</a:t>
            </a:r>
            <a:r>
              <a:rPr lang="en-IN" dirty="0" smtClean="0"/>
              <a:t>- potent agonist of beta1 and alpha 1 receptors and weaker agonist of beta2 receptors—marked vasoconstrictor</a:t>
            </a:r>
          </a:p>
          <a:p>
            <a:r>
              <a:rPr lang="en-IN" dirty="0" smtClean="0"/>
              <a:t>Preferred </a:t>
            </a:r>
            <a:r>
              <a:rPr lang="en-IN" dirty="0" err="1" smtClean="0"/>
              <a:t>vasopressor</a:t>
            </a:r>
            <a:r>
              <a:rPr lang="en-IN" dirty="0" smtClean="0"/>
              <a:t> for </a:t>
            </a:r>
            <a:r>
              <a:rPr lang="en-IN" dirty="0" err="1" smtClean="0"/>
              <a:t>cardiogenic</a:t>
            </a:r>
            <a:r>
              <a:rPr lang="en-IN" dirty="0" smtClean="0"/>
              <a:t> shock</a:t>
            </a:r>
          </a:p>
          <a:p>
            <a:r>
              <a:rPr lang="en-IN" dirty="0" smtClean="0"/>
              <a:t>Dose 0.02-0.08 mcg/kg/min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SOAP II TRIAL— non statistical difference—increase in mortality with dopamine associated with significant increase in </a:t>
            </a:r>
            <a:r>
              <a:rPr lang="en-IN" dirty="0" err="1" smtClean="0"/>
              <a:t>arrythmia</a:t>
            </a:r>
            <a:endParaRPr lang="en-IN" dirty="0" smtClean="0"/>
          </a:p>
          <a:p>
            <a:r>
              <a:rPr lang="en-IN" dirty="0" smtClean="0"/>
              <a:t>In sub group analysis—NE improved survival compared to dopamine </a:t>
            </a:r>
            <a:endParaRPr lang="en-IN" dirty="0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err="1" smtClean="0"/>
              <a:t>Phenylephrine</a:t>
            </a:r>
            <a:r>
              <a:rPr lang="en-IN" dirty="0" smtClean="0"/>
              <a:t>-selective alpha 1 receptor agonist with potent direct arterial </a:t>
            </a:r>
            <a:r>
              <a:rPr lang="en-IN" dirty="0" err="1" smtClean="0"/>
              <a:t>vasocontrictor</a:t>
            </a:r>
            <a:r>
              <a:rPr lang="en-IN" dirty="0" smtClean="0"/>
              <a:t> effects</a:t>
            </a:r>
          </a:p>
          <a:p>
            <a:r>
              <a:rPr lang="en-IN" dirty="0" smtClean="0"/>
              <a:t>Patients with severe hypotension—secondary to systemic </a:t>
            </a:r>
            <a:r>
              <a:rPr lang="en-IN" dirty="0" err="1" smtClean="0"/>
              <a:t>vasodilation</a:t>
            </a:r>
            <a:endParaRPr lang="en-IN" dirty="0" smtClean="0"/>
          </a:p>
          <a:p>
            <a:r>
              <a:rPr lang="en-IN" dirty="0" smtClean="0"/>
              <a:t>Dopamine can also be used for </a:t>
            </a:r>
            <a:r>
              <a:rPr lang="en-IN" dirty="0" err="1" smtClean="0"/>
              <a:t>vasocontrictor</a:t>
            </a:r>
            <a:r>
              <a:rPr lang="en-IN" dirty="0" smtClean="0"/>
              <a:t> property</a:t>
            </a:r>
          </a:p>
          <a:p>
            <a:r>
              <a:rPr lang="en-IN" dirty="0" smtClean="0"/>
              <a:t>End organ </a:t>
            </a:r>
            <a:r>
              <a:rPr lang="en-IN" dirty="0" err="1" smtClean="0"/>
              <a:t>hypoperfusion</a:t>
            </a:r>
            <a:r>
              <a:rPr lang="en-IN" dirty="0" smtClean="0"/>
              <a:t> and tissue necrosis</a:t>
            </a:r>
            <a:endParaRPr lang="en-IN" dirty="0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Other pharmacological therapies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err="1" smtClean="0"/>
              <a:t>Digoxin</a:t>
            </a:r>
            <a:r>
              <a:rPr lang="en-IN" dirty="0" smtClean="0"/>
              <a:t>– rapidly improves </a:t>
            </a:r>
            <a:r>
              <a:rPr lang="en-IN" dirty="0" err="1" smtClean="0"/>
              <a:t>hemodynamics</a:t>
            </a:r>
            <a:r>
              <a:rPr lang="en-IN" dirty="0" smtClean="0"/>
              <a:t> in patients with low BP caused by low CO—without increasing heart rate or decreasing BP </a:t>
            </a:r>
            <a:endParaRPr lang="en-IN" dirty="0"/>
          </a:p>
          <a:p>
            <a:r>
              <a:rPr lang="en-IN" dirty="0" smtClean="0"/>
              <a:t>IV dose of 0.5 mg slowly—rapid </a:t>
            </a:r>
            <a:r>
              <a:rPr lang="en-IN" dirty="0" err="1" smtClean="0"/>
              <a:t>administartion</a:t>
            </a:r>
            <a:r>
              <a:rPr lang="en-IN" dirty="0" smtClean="0"/>
              <a:t> –vasoconstriction</a:t>
            </a:r>
          </a:p>
          <a:p>
            <a:r>
              <a:rPr lang="en-IN" dirty="0" smtClean="0"/>
              <a:t>Next oral or IV dose of 0.25 mg </a:t>
            </a:r>
            <a:r>
              <a:rPr lang="en-IN" dirty="0" err="1" smtClean="0"/>
              <a:t>atleast</a:t>
            </a:r>
            <a:r>
              <a:rPr lang="en-IN" dirty="0" smtClean="0"/>
              <a:t> 12 hrs later</a:t>
            </a:r>
          </a:p>
          <a:p>
            <a:r>
              <a:rPr lang="en-IN" dirty="0" smtClean="0"/>
              <a:t>Maintain a trough dose -1 </a:t>
            </a:r>
            <a:r>
              <a:rPr lang="en-IN" dirty="0" err="1" smtClean="0"/>
              <a:t>ng</a:t>
            </a:r>
            <a:r>
              <a:rPr lang="en-IN" dirty="0" smtClean="0"/>
              <a:t>/ml</a:t>
            </a:r>
          </a:p>
          <a:p>
            <a:r>
              <a:rPr lang="en-IN" dirty="0" smtClean="0"/>
              <a:t>Ischemia, </a:t>
            </a:r>
            <a:r>
              <a:rPr lang="en-IN" dirty="0" err="1" smtClean="0"/>
              <a:t>hypokalemia</a:t>
            </a:r>
            <a:r>
              <a:rPr lang="en-IN" dirty="0" smtClean="0"/>
              <a:t>, </a:t>
            </a:r>
            <a:r>
              <a:rPr lang="en-IN" dirty="0" err="1" smtClean="0"/>
              <a:t>hypomagnesemia</a:t>
            </a:r>
            <a:r>
              <a:rPr lang="en-IN" dirty="0" smtClean="0"/>
              <a:t>—risk of digitalis </a:t>
            </a:r>
            <a:r>
              <a:rPr lang="en-IN" dirty="0" err="1" smtClean="0"/>
              <a:t>toxication</a:t>
            </a:r>
            <a:endParaRPr lang="en-IN" dirty="0" smtClean="0"/>
          </a:p>
          <a:p>
            <a:r>
              <a:rPr lang="en-IN" dirty="0" smtClean="0"/>
              <a:t>Avoided in patients with moderate to severe renal impairment, ongoing ischemia, advanced AV block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Arginine</a:t>
            </a:r>
            <a:r>
              <a:rPr lang="en-IN" dirty="0" smtClean="0"/>
              <a:t> Vasopressin Antagonists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N" dirty="0" err="1" smtClean="0"/>
              <a:t>Antidiuretic</a:t>
            </a:r>
            <a:r>
              <a:rPr lang="en-IN" dirty="0" smtClean="0"/>
              <a:t> hormone</a:t>
            </a:r>
          </a:p>
          <a:p>
            <a:r>
              <a:rPr lang="en-IN" dirty="0" smtClean="0"/>
              <a:t>Regulator of plasma </a:t>
            </a:r>
            <a:r>
              <a:rPr lang="en-IN" dirty="0" err="1" smtClean="0"/>
              <a:t>osmolality</a:t>
            </a:r>
            <a:endParaRPr lang="en-IN" dirty="0" smtClean="0"/>
          </a:p>
          <a:p>
            <a:r>
              <a:rPr lang="en-IN" dirty="0" smtClean="0"/>
              <a:t>AVP levels are inappropriately high in both acute and chronic HF</a:t>
            </a:r>
          </a:p>
          <a:p>
            <a:r>
              <a:rPr lang="en-IN" dirty="0" err="1" smtClean="0"/>
              <a:t>Hyponatremia</a:t>
            </a:r>
            <a:r>
              <a:rPr lang="en-IN" dirty="0" smtClean="0"/>
              <a:t> </a:t>
            </a:r>
          </a:p>
          <a:p>
            <a:r>
              <a:rPr lang="en-IN" dirty="0" smtClean="0"/>
              <a:t>AHF patients-volume overload and persistent </a:t>
            </a:r>
            <a:r>
              <a:rPr lang="en-IN" dirty="0" err="1" smtClean="0"/>
              <a:t>hyponatremia</a:t>
            </a:r>
            <a:r>
              <a:rPr lang="en-IN" dirty="0" smtClean="0"/>
              <a:t>—at risk of cognitive symptoms—AVP antagonist for short term improvement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De novo presentation or more frequently, as a consequence of acute </a:t>
            </a:r>
            <a:r>
              <a:rPr lang="en-IN" dirty="0" err="1" smtClean="0"/>
              <a:t>decompensation</a:t>
            </a:r>
            <a:r>
              <a:rPr lang="en-IN" dirty="0" smtClean="0"/>
              <a:t> of chronic HF</a:t>
            </a:r>
          </a:p>
          <a:p>
            <a:r>
              <a:rPr lang="en-IN" dirty="0" smtClean="0"/>
              <a:t>may be caused by primary cardiac dysfunction or precipitated by extrinsic factors-- often in patients with chronic HF 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AVP antagonist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err="1" smtClean="0"/>
              <a:t>Tolvaptan</a:t>
            </a:r>
            <a:r>
              <a:rPr lang="en-IN" dirty="0" smtClean="0"/>
              <a:t> (oral selective V2 receptor antagonist)</a:t>
            </a:r>
          </a:p>
          <a:p>
            <a:r>
              <a:rPr lang="en-IN" dirty="0" err="1" smtClean="0"/>
              <a:t>Conivaptan</a:t>
            </a:r>
            <a:r>
              <a:rPr lang="en-IN" dirty="0" smtClean="0"/>
              <a:t> (V1a/ V2 receptor antagonist –IV use)</a:t>
            </a:r>
          </a:p>
          <a:p>
            <a:r>
              <a:rPr lang="en-IN" dirty="0" smtClean="0"/>
              <a:t>Approved for use in </a:t>
            </a:r>
            <a:r>
              <a:rPr lang="en-IN" dirty="0" err="1" smtClean="0"/>
              <a:t>hypervolemic</a:t>
            </a:r>
            <a:r>
              <a:rPr lang="en-IN" dirty="0" smtClean="0"/>
              <a:t> and </a:t>
            </a:r>
            <a:r>
              <a:rPr lang="en-IN" dirty="0" err="1" smtClean="0"/>
              <a:t>euvolemic</a:t>
            </a:r>
            <a:r>
              <a:rPr lang="en-IN" dirty="0" smtClean="0"/>
              <a:t> </a:t>
            </a:r>
            <a:r>
              <a:rPr lang="en-IN" dirty="0" err="1" smtClean="0"/>
              <a:t>hyponatremia</a:t>
            </a:r>
            <a:r>
              <a:rPr lang="en-IN" dirty="0" smtClean="0"/>
              <a:t>—does not improve long term outcomes in HF and not approved for this indication</a:t>
            </a:r>
          </a:p>
          <a:p>
            <a:endParaRPr lang="en-IN" dirty="0" smtClean="0"/>
          </a:p>
          <a:p>
            <a:r>
              <a:rPr lang="en-IN" dirty="0" smtClean="0"/>
              <a:t>EVEREST- Trial—Modest improvement symptoms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CCB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CCB without significant myocardial depressant effects – </a:t>
            </a:r>
            <a:r>
              <a:rPr lang="en-IN" dirty="0" err="1" smtClean="0"/>
              <a:t>nicardipine</a:t>
            </a:r>
            <a:r>
              <a:rPr lang="en-IN" dirty="0" smtClean="0"/>
              <a:t> and </a:t>
            </a:r>
            <a:r>
              <a:rPr lang="en-IN" dirty="0" err="1" smtClean="0"/>
              <a:t>clevidipine</a:t>
            </a:r>
            <a:r>
              <a:rPr lang="en-IN" dirty="0" smtClean="0"/>
              <a:t>– AHF patients with severe </a:t>
            </a:r>
            <a:r>
              <a:rPr lang="en-IN" dirty="0" err="1" smtClean="0"/>
              <a:t>hypertesion</a:t>
            </a:r>
            <a:r>
              <a:rPr lang="en-IN" dirty="0" smtClean="0"/>
              <a:t> refractory to other therapies</a:t>
            </a:r>
            <a:endParaRPr lang="en-IN" dirty="0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Ultrafiltration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Removal of isotonic fluid –greater salt removal  ---without </a:t>
            </a:r>
            <a:r>
              <a:rPr lang="en-IN" dirty="0" err="1" smtClean="0"/>
              <a:t>neurohormonal</a:t>
            </a:r>
            <a:r>
              <a:rPr lang="en-IN" dirty="0" smtClean="0"/>
              <a:t> activation</a:t>
            </a:r>
          </a:p>
          <a:p>
            <a:r>
              <a:rPr lang="en-IN" dirty="0" smtClean="0"/>
              <a:t>Adverse effects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UNLOAD—greater reduction in body weight—no improvement in </a:t>
            </a:r>
            <a:r>
              <a:rPr lang="en-IN" dirty="0" err="1" smtClean="0"/>
              <a:t>dyspnea</a:t>
            </a:r>
            <a:r>
              <a:rPr lang="en-IN" dirty="0" smtClean="0"/>
              <a:t> or renal function</a:t>
            </a:r>
          </a:p>
          <a:p>
            <a:r>
              <a:rPr lang="en-IN" dirty="0" smtClean="0"/>
              <a:t>Reduction in </a:t>
            </a:r>
            <a:r>
              <a:rPr lang="en-IN" dirty="0" err="1" smtClean="0"/>
              <a:t>postdischarge</a:t>
            </a:r>
            <a:r>
              <a:rPr lang="en-IN" dirty="0" smtClean="0"/>
              <a:t> events at 90 days</a:t>
            </a:r>
          </a:p>
          <a:p>
            <a:r>
              <a:rPr lang="en-IN" dirty="0" smtClean="0"/>
              <a:t>CARRESS– </a:t>
            </a:r>
            <a:r>
              <a:rPr lang="en-IN" dirty="0" err="1" smtClean="0"/>
              <a:t>ultrafiltration</a:t>
            </a:r>
            <a:r>
              <a:rPr lang="en-IN" dirty="0" smtClean="0"/>
              <a:t> </a:t>
            </a:r>
            <a:r>
              <a:rPr lang="en-IN" dirty="0" err="1" smtClean="0"/>
              <a:t>vs</a:t>
            </a:r>
            <a:r>
              <a:rPr lang="en-IN" dirty="0" smtClean="0"/>
              <a:t> IV diuretics plus vasodilators</a:t>
            </a:r>
          </a:p>
          <a:p>
            <a:r>
              <a:rPr lang="en-IN" dirty="0" err="1" smtClean="0"/>
              <a:t>Ultrafiltration</a:t>
            </a:r>
            <a:r>
              <a:rPr lang="en-IN" dirty="0" smtClean="0"/>
              <a:t> –similar weight loss but increase in </a:t>
            </a:r>
            <a:r>
              <a:rPr lang="en-IN" dirty="0" err="1" smtClean="0"/>
              <a:t>creatinine</a:t>
            </a:r>
            <a:r>
              <a:rPr lang="en-IN" dirty="0" smtClean="0"/>
              <a:t> levels– kidney failure, bleeding complications, IV catheter complication </a:t>
            </a:r>
            <a:endParaRPr lang="en-IN" dirty="0"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Hypertonic saline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3% saline along with high dose </a:t>
            </a:r>
            <a:r>
              <a:rPr lang="en-IN" dirty="0" err="1" smtClean="0"/>
              <a:t>furosemide</a:t>
            </a:r>
            <a:r>
              <a:rPr lang="en-IN" dirty="0" smtClean="0"/>
              <a:t> and sodium and fluid restriction—greater clinical and diuretic response</a:t>
            </a:r>
          </a:p>
          <a:p>
            <a:r>
              <a:rPr lang="en-IN" dirty="0" smtClean="0"/>
              <a:t> SMAC HF study---HSS plus </a:t>
            </a:r>
            <a:r>
              <a:rPr lang="en-IN" dirty="0" err="1" smtClean="0"/>
              <a:t>furosemide</a:t>
            </a:r>
            <a:r>
              <a:rPr lang="en-IN" dirty="0" smtClean="0"/>
              <a:t> (250 mg IV bolus twice daily) and sodium restriction &lt;120 </a:t>
            </a:r>
            <a:r>
              <a:rPr lang="en-IN" dirty="0" err="1" smtClean="0"/>
              <a:t>mmol</a:t>
            </a:r>
            <a:r>
              <a:rPr lang="en-IN" dirty="0" smtClean="0"/>
              <a:t>/day</a:t>
            </a:r>
          </a:p>
          <a:p>
            <a:r>
              <a:rPr lang="en-IN" dirty="0" smtClean="0"/>
              <a:t>HSS group shorter hospital stay, increased </a:t>
            </a:r>
            <a:r>
              <a:rPr lang="en-IN" dirty="0" err="1" smtClean="0"/>
              <a:t>CrCl</a:t>
            </a:r>
            <a:r>
              <a:rPr lang="en-IN" dirty="0" smtClean="0"/>
              <a:t>, reduced readmission rate and improved survival</a:t>
            </a:r>
          </a:p>
          <a:p>
            <a:r>
              <a:rPr lang="en-IN" dirty="0" err="1" smtClean="0"/>
              <a:t>Unblinded</a:t>
            </a:r>
            <a:r>
              <a:rPr lang="en-IN" dirty="0" smtClean="0"/>
              <a:t> study, post discharge confounding factors</a:t>
            </a:r>
            <a:endParaRPr lang="en-IN" dirty="0"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Novel therapies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IN" dirty="0" err="1" smtClean="0"/>
              <a:t>Vasodilating</a:t>
            </a:r>
            <a:r>
              <a:rPr lang="en-IN" dirty="0" smtClean="0"/>
              <a:t> agents</a:t>
            </a:r>
          </a:p>
          <a:p>
            <a:r>
              <a:rPr lang="en-IN" dirty="0" err="1" smtClean="0"/>
              <a:t>Serelaxin</a:t>
            </a:r>
            <a:endParaRPr lang="en-IN" dirty="0" smtClean="0"/>
          </a:p>
          <a:p>
            <a:r>
              <a:rPr lang="en-IN" dirty="0" err="1" smtClean="0"/>
              <a:t>Natriuretic</a:t>
            </a:r>
            <a:r>
              <a:rPr lang="en-IN" dirty="0" smtClean="0"/>
              <a:t> peptides</a:t>
            </a:r>
          </a:p>
          <a:p>
            <a:r>
              <a:rPr lang="en-IN" dirty="0" err="1" smtClean="0"/>
              <a:t>Neurohormonal</a:t>
            </a:r>
            <a:r>
              <a:rPr lang="en-IN" dirty="0" smtClean="0"/>
              <a:t> antagonist</a:t>
            </a:r>
          </a:p>
          <a:p>
            <a:r>
              <a:rPr lang="en-IN" dirty="0" err="1" smtClean="0"/>
              <a:t>sGC</a:t>
            </a:r>
            <a:r>
              <a:rPr lang="en-IN" dirty="0" smtClean="0"/>
              <a:t> activators and stimulators</a:t>
            </a:r>
          </a:p>
          <a:p>
            <a:pPr>
              <a:buNone/>
            </a:pPr>
            <a:endParaRPr lang="en-IN" dirty="0" smtClean="0"/>
          </a:p>
          <a:p>
            <a:pPr>
              <a:buFont typeface="Wingdings" pitchFamily="2" charset="2"/>
              <a:buChar char="Ø"/>
            </a:pPr>
            <a:r>
              <a:rPr lang="en-IN" dirty="0" err="1" smtClean="0"/>
              <a:t>Inotropic</a:t>
            </a:r>
            <a:r>
              <a:rPr lang="en-IN" dirty="0" smtClean="0"/>
              <a:t> agents</a:t>
            </a:r>
          </a:p>
          <a:p>
            <a:r>
              <a:rPr lang="en-IN" dirty="0" smtClean="0"/>
              <a:t>Cardiac myosin activators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err="1" smtClean="0"/>
              <a:t>Istaroxime</a:t>
            </a:r>
            <a:endParaRPr lang="en-IN" dirty="0" smtClean="0"/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Reno protective agents</a:t>
            </a:r>
            <a:endParaRPr lang="en-IN" dirty="0"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Vasodilating</a:t>
            </a:r>
            <a:r>
              <a:rPr lang="en-IN" dirty="0" smtClean="0"/>
              <a:t> agents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N" dirty="0" err="1" smtClean="0">
                <a:solidFill>
                  <a:srgbClr val="FF0000"/>
                </a:solidFill>
              </a:rPr>
              <a:t>Serelaxin</a:t>
            </a:r>
            <a:endParaRPr lang="en-IN" dirty="0" smtClean="0">
              <a:solidFill>
                <a:srgbClr val="FF0000"/>
              </a:solidFill>
            </a:endParaRPr>
          </a:p>
          <a:p>
            <a:r>
              <a:rPr lang="en-IN" dirty="0" err="1" smtClean="0"/>
              <a:t>Relaxin</a:t>
            </a:r>
            <a:r>
              <a:rPr lang="en-IN" dirty="0" smtClean="0"/>
              <a:t>- hormone of pregnancy – powerful systemic and renal </a:t>
            </a:r>
            <a:r>
              <a:rPr lang="en-IN" dirty="0" err="1" smtClean="0"/>
              <a:t>vasular</a:t>
            </a:r>
            <a:r>
              <a:rPr lang="en-IN" dirty="0" smtClean="0"/>
              <a:t> effects</a:t>
            </a:r>
          </a:p>
          <a:p>
            <a:r>
              <a:rPr lang="en-IN" dirty="0" smtClean="0"/>
              <a:t>Beneficial in cardiac preconditioning and ischemia, inflammation, fibrosis and apoptosis</a:t>
            </a:r>
          </a:p>
          <a:p>
            <a:r>
              <a:rPr lang="en-IN" dirty="0" err="1" smtClean="0"/>
              <a:t>Serelaxin</a:t>
            </a:r>
            <a:r>
              <a:rPr lang="en-IN" dirty="0" smtClean="0"/>
              <a:t>- recombinant human relaxin-2</a:t>
            </a:r>
          </a:p>
          <a:p>
            <a:r>
              <a:rPr lang="en-IN" dirty="0" smtClean="0"/>
              <a:t>Studies—improved markers of end organ damage or dysfunction—cardiac, hepatic and renal</a:t>
            </a:r>
          </a:p>
          <a:p>
            <a:r>
              <a:rPr lang="en-IN" dirty="0" smtClean="0"/>
              <a:t>Hypotension not seen</a:t>
            </a:r>
          </a:p>
          <a:p>
            <a:r>
              <a:rPr lang="en-IN" dirty="0" smtClean="0"/>
              <a:t>Did not improve CV </a:t>
            </a:r>
            <a:r>
              <a:rPr lang="en-IN" dirty="0" err="1" smtClean="0"/>
              <a:t>mortaity</a:t>
            </a:r>
            <a:endParaRPr lang="en-IN" dirty="0" smtClean="0"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Natriuretic</a:t>
            </a:r>
            <a:r>
              <a:rPr lang="en-IN" dirty="0" smtClean="0"/>
              <a:t> peptides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err="1" smtClean="0"/>
              <a:t>Urodilantoin</a:t>
            </a:r>
            <a:r>
              <a:rPr lang="en-IN" dirty="0" smtClean="0"/>
              <a:t>- pro ANP –synthesised and secreted from distal tubules of kidney</a:t>
            </a:r>
          </a:p>
          <a:p>
            <a:r>
              <a:rPr lang="en-IN" dirty="0" smtClean="0"/>
              <a:t>Regulates renal sodium absorption and water </a:t>
            </a:r>
            <a:r>
              <a:rPr lang="en-IN" dirty="0" err="1" smtClean="0"/>
              <a:t>hemostasis</a:t>
            </a:r>
            <a:r>
              <a:rPr lang="en-IN" dirty="0" smtClean="0"/>
              <a:t>—binding thro NPR1---</a:t>
            </a:r>
            <a:r>
              <a:rPr lang="en-IN" dirty="0" err="1" smtClean="0"/>
              <a:t>cGMP</a:t>
            </a:r>
            <a:endParaRPr lang="en-IN" dirty="0" smtClean="0"/>
          </a:p>
          <a:p>
            <a:r>
              <a:rPr lang="en-IN" dirty="0" err="1" smtClean="0">
                <a:solidFill>
                  <a:srgbClr val="FF0000"/>
                </a:solidFill>
              </a:rPr>
              <a:t>Ularitide</a:t>
            </a:r>
            <a:r>
              <a:rPr lang="en-IN" dirty="0" smtClean="0"/>
              <a:t> –synthetically produced </a:t>
            </a:r>
            <a:r>
              <a:rPr lang="en-IN" dirty="0" err="1" smtClean="0"/>
              <a:t>urodilatoin</a:t>
            </a:r>
            <a:endParaRPr lang="en-IN" dirty="0"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Neurohormonal</a:t>
            </a:r>
            <a:r>
              <a:rPr lang="en-IN" dirty="0" smtClean="0"/>
              <a:t> antagonist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Direct </a:t>
            </a:r>
            <a:r>
              <a:rPr lang="en-IN" dirty="0" err="1" smtClean="0"/>
              <a:t>renin</a:t>
            </a:r>
            <a:r>
              <a:rPr lang="en-IN" dirty="0" smtClean="0"/>
              <a:t> inhibitors</a:t>
            </a:r>
          </a:p>
          <a:p>
            <a:r>
              <a:rPr lang="en-IN" dirty="0" err="1" smtClean="0">
                <a:solidFill>
                  <a:srgbClr val="FF0000"/>
                </a:solidFill>
              </a:rPr>
              <a:t>Aliskerin</a:t>
            </a:r>
            <a:r>
              <a:rPr lang="en-IN" dirty="0" smtClean="0"/>
              <a:t>– first oral DRI </a:t>
            </a:r>
          </a:p>
          <a:p>
            <a:r>
              <a:rPr lang="en-IN" dirty="0" smtClean="0"/>
              <a:t>Higher rate of complication—</a:t>
            </a:r>
            <a:r>
              <a:rPr lang="en-IN" dirty="0" err="1" smtClean="0"/>
              <a:t>hyperkalemia</a:t>
            </a:r>
            <a:r>
              <a:rPr lang="en-IN" dirty="0" smtClean="0"/>
              <a:t>, hypotension, renal impairment </a:t>
            </a:r>
            <a:endParaRPr lang="en-IN" dirty="0"/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dirty="0" err="1" smtClean="0"/>
              <a:t>Endothelin</a:t>
            </a:r>
            <a:r>
              <a:rPr lang="en-IN" dirty="0" smtClean="0"/>
              <a:t> receptor antagonists-</a:t>
            </a:r>
          </a:p>
          <a:p>
            <a:pPr>
              <a:buNone/>
            </a:pPr>
            <a:r>
              <a:rPr lang="en-IN" dirty="0" smtClean="0"/>
              <a:t>Block the action of ET-1</a:t>
            </a:r>
          </a:p>
          <a:p>
            <a:pPr>
              <a:buNone/>
            </a:pPr>
            <a:r>
              <a:rPr lang="en-IN" dirty="0" err="1" smtClean="0"/>
              <a:t>Tezosentan</a:t>
            </a:r>
            <a:r>
              <a:rPr lang="en-IN" dirty="0" smtClean="0"/>
              <a:t> – </a:t>
            </a:r>
            <a:r>
              <a:rPr lang="en-IN" dirty="0" err="1" smtClean="0"/>
              <a:t>nonselective</a:t>
            </a:r>
            <a:r>
              <a:rPr lang="en-IN" dirty="0" smtClean="0"/>
              <a:t> ET AB antagonist </a:t>
            </a:r>
          </a:p>
          <a:p>
            <a:pPr>
              <a:buNone/>
            </a:pPr>
            <a:r>
              <a:rPr lang="en-IN" dirty="0" err="1" smtClean="0"/>
              <a:t>Angiotensin</a:t>
            </a:r>
            <a:r>
              <a:rPr lang="en-IN" dirty="0" smtClean="0"/>
              <a:t>  II type 1 receptor </a:t>
            </a:r>
            <a:r>
              <a:rPr lang="en-IN" dirty="0" smtClean="0">
                <a:solidFill>
                  <a:srgbClr val="FF0000"/>
                </a:solidFill>
              </a:rPr>
              <a:t>beta </a:t>
            </a:r>
            <a:r>
              <a:rPr lang="en-IN" dirty="0" err="1" smtClean="0">
                <a:solidFill>
                  <a:srgbClr val="FF0000"/>
                </a:solidFill>
              </a:rPr>
              <a:t>arrestin</a:t>
            </a:r>
            <a:r>
              <a:rPr lang="en-IN" dirty="0" smtClean="0">
                <a:solidFill>
                  <a:srgbClr val="FF0000"/>
                </a:solidFill>
              </a:rPr>
              <a:t> biased </a:t>
            </a:r>
            <a:r>
              <a:rPr lang="en-IN" dirty="0" err="1" smtClean="0">
                <a:solidFill>
                  <a:srgbClr val="FF0000"/>
                </a:solidFill>
              </a:rPr>
              <a:t>ligand</a:t>
            </a:r>
            <a:r>
              <a:rPr lang="en-IN" dirty="0" smtClean="0">
                <a:solidFill>
                  <a:srgbClr val="FF0000"/>
                </a:solidFill>
              </a:rPr>
              <a:t> TRV027</a:t>
            </a:r>
            <a:r>
              <a:rPr lang="en-IN" dirty="0" smtClean="0"/>
              <a:t>– increases </a:t>
            </a:r>
            <a:r>
              <a:rPr lang="en-IN" dirty="0" err="1" smtClean="0"/>
              <a:t>signaling</a:t>
            </a:r>
            <a:r>
              <a:rPr lang="en-IN" dirty="0" smtClean="0"/>
              <a:t> of the beta </a:t>
            </a:r>
            <a:r>
              <a:rPr lang="en-IN" dirty="0" err="1" smtClean="0"/>
              <a:t>arrestin</a:t>
            </a:r>
            <a:r>
              <a:rPr lang="en-IN" dirty="0" smtClean="0"/>
              <a:t> mediated pathway ---stimulating </a:t>
            </a:r>
            <a:r>
              <a:rPr lang="en-IN" dirty="0" err="1" smtClean="0"/>
              <a:t>inotropy</a:t>
            </a:r>
            <a:r>
              <a:rPr lang="en-IN" dirty="0" smtClean="0"/>
              <a:t>---while simultaneously antagonising the classic G protein </a:t>
            </a:r>
            <a:r>
              <a:rPr lang="en-IN" dirty="0" err="1" smtClean="0"/>
              <a:t>angiotensin</a:t>
            </a:r>
            <a:r>
              <a:rPr lang="en-IN" dirty="0" smtClean="0"/>
              <a:t> II </a:t>
            </a:r>
            <a:r>
              <a:rPr lang="en-IN" dirty="0" err="1" smtClean="0"/>
              <a:t>signaling</a:t>
            </a:r>
            <a:r>
              <a:rPr lang="en-IN" dirty="0" smtClean="0"/>
              <a:t> pathway </a:t>
            </a:r>
            <a:endParaRPr lang="en-IN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Clinical triggers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IN" dirty="0" smtClean="0"/>
              <a:t>Acute coronary syndrome</a:t>
            </a:r>
          </a:p>
          <a:p>
            <a:r>
              <a:rPr lang="en-IN" dirty="0" err="1" smtClean="0"/>
              <a:t>Tachyarrythmia</a:t>
            </a:r>
            <a:r>
              <a:rPr lang="en-IN" dirty="0" smtClean="0"/>
              <a:t> </a:t>
            </a:r>
          </a:p>
          <a:p>
            <a:r>
              <a:rPr lang="en-IN" dirty="0" smtClean="0"/>
              <a:t>Excessive rise in blood pressure</a:t>
            </a:r>
          </a:p>
          <a:p>
            <a:r>
              <a:rPr lang="en-IN" dirty="0" smtClean="0"/>
              <a:t>Infection (e.g. pneumonia, infective </a:t>
            </a:r>
            <a:r>
              <a:rPr lang="en-IN" dirty="0" err="1" smtClean="0"/>
              <a:t>endocarditis</a:t>
            </a:r>
            <a:r>
              <a:rPr lang="en-IN" dirty="0" smtClean="0"/>
              <a:t>, sepsis)</a:t>
            </a:r>
          </a:p>
          <a:p>
            <a:r>
              <a:rPr lang="en-IN" dirty="0" smtClean="0"/>
              <a:t> </a:t>
            </a:r>
            <a:r>
              <a:rPr lang="en-IN" dirty="0" err="1" smtClean="0"/>
              <a:t>Bradyarrhythmia</a:t>
            </a:r>
            <a:endParaRPr lang="en-IN" dirty="0" smtClean="0"/>
          </a:p>
          <a:p>
            <a:r>
              <a:rPr lang="en-IN" dirty="0" smtClean="0"/>
              <a:t> Toxic substances (alcohol, recreational drugs). </a:t>
            </a:r>
          </a:p>
          <a:p>
            <a:r>
              <a:rPr lang="en-IN" dirty="0" smtClean="0"/>
              <a:t>Drugs</a:t>
            </a:r>
          </a:p>
          <a:p>
            <a:r>
              <a:rPr lang="en-IN" dirty="0" smtClean="0"/>
              <a:t> Exacerbation of chronic obstructive pulmonary disease</a:t>
            </a:r>
          </a:p>
          <a:p>
            <a:r>
              <a:rPr lang="en-IN" dirty="0" smtClean="0"/>
              <a:t>Non adherence with salt/ fluid intake/ medications</a:t>
            </a:r>
            <a:endParaRPr lang="en-IN" dirty="0"/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Soluble </a:t>
            </a:r>
            <a:r>
              <a:rPr lang="en-IN" dirty="0" err="1" smtClean="0"/>
              <a:t>guanylate</a:t>
            </a:r>
            <a:r>
              <a:rPr lang="en-IN" dirty="0" smtClean="0"/>
              <a:t> </a:t>
            </a:r>
            <a:r>
              <a:rPr lang="en-IN" dirty="0" err="1" smtClean="0"/>
              <a:t>cyclase</a:t>
            </a:r>
            <a:r>
              <a:rPr lang="en-IN" dirty="0" smtClean="0"/>
              <a:t> activators and stimulators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err="1" smtClean="0">
                <a:solidFill>
                  <a:srgbClr val="FF0000"/>
                </a:solidFill>
              </a:rPr>
              <a:t>Cinaciguat</a:t>
            </a:r>
            <a:r>
              <a:rPr lang="en-IN" dirty="0" smtClean="0"/>
              <a:t> – activate the </a:t>
            </a:r>
            <a:r>
              <a:rPr lang="en-IN" dirty="0" err="1" smtClean="0"/>
              <a:t>sGC</a:t>
            </a:r>
            <a:r>
              <a:rPr lang="en-IN" dirty="0" smtClean="0"/>
              <a:t> in smooth muscle cells—</a:t>
            </a:r>
            <a:r>
              <a:rPr lang="en-IN" dirty="0" err="1" smtClean="0"/>
              <a:t>cGMP</a:t>
            </a:r>
            <a:endParaRPr lang="en-IN" dirty="0" smtClean="0"/>
          </a:p>
          <a:p>
            <a:r>
              <a:rPr lang="en-IN" dirty="0" smtClean="0"/>
              <a:t>Similar to organic nitrates</a:t>
            </a:r>
          </a:p>
          <a:p>
            <a:r>
              <a:rPr lang="en-IN" dirty="0" smtClean="0"/>
              <a:t>Improves </a:t>
            </a:r>
            <a:r>
              <a:rPr lang="en-IN" dirty="0" err="1" smtClean="0"/>
              <a:t>hemodynamics</a:t>
            </a:r>
            <a:endParaRPr lang="en-IN" dirty="0" smtClean="0"/>
          </a:p>
          <a:p>
            <a:r>
              <a:rPr lang="en-IN" dirty="0" smtClean="0"/>
              <a:t>Hypotension</a:t>
            </a:r>
          </a:p>
          <a:p>
            <a:r>
              <a:rPr lang="en-IN" dirty="0" err="1" smtClean="0"/>
              <a:t>Vericiguat</a:t>
            </a:r>
            <a:r>
              <a:rPr lang="en-IN" dirty="0" smtClean="0"/>
              <a:t> – oral </a:t>
            </a:r>
            <a:r>
              <a:rPr lang="en-IN" dirty="0" err="1" smtClean="0"/>
              <a:t>cGC</a:t>
            </a:r>
            <a:r>
              <a:rPr lang="en-IN" dirty="0" smtClean="0"/>
              <a:t> stimulator</a:t>
            </a:r>
            <a:endParaRPr lang="en-IN" dirty="0"/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Inotropic</a:t>
            </a:r>
            <a:r>
              <a:rPr lang="en-IN" dirty="0" smtClean="0"/>
              <a:t> agents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Cardiac myosin activators---increase myocardial contractility</a:t>
            </a:r>
          </a:p>
          <a:p>
            <a:r>
              <a:rPr lang="en-IN" dirty="0" smtClean="0"/>
              <a:t>Increase the transition rate from weakly bound to the strongly bound state—initiating the power stroke</a:t>
            </a:r>
          </a:p>
          <a:p>
            <a:r>
              <a:rPr lang="en-IN" dirty="0" smtClean="0"/>
              <a:t>Increase the systolic ejection time without altering the rate of LV pressure development---increased stroke volume and cardiac output </a:t>
            </a:r>
          </a:p>
          <a:p>
            <a:r>
              <a:rPr lang="en-IN" dirty="0" err="1" smtClean="0">
                <a:solidFill>
                  <a:srgbClr val="FF0000"/>
                </a:solidFill>
              </a:rPr>
              <a:t>Omecamtiv</a:t>
            </a:r>
            <a:r>
              <a:rPr lang="en-IN" dirty="0" smtClean="0">
                <a:solidFill>
                  <a:srgbClr val="FF0000"/>
                </a:solidFill>
              </a:rPr>
              <a:t> </a:t>
            </a:r>
            <a:r>
              <a:rPr lang="en-IN" dirty="0" err="1" smtClean="0">
                <a:solidFill>
                  <a:srgbClr val="FF0000"/>
                </a:solidFill>
              </a:rPr>
              <a:t>mecarbil</a:t>
            </a:r>
            <a:r>
              <a:rPr lang="en-IN" dirty="0" smtClean="0"/>
              <a:t>— </a:t>
            </a:r>
            <a:r>
              <a:rPr lang="en-IN" dirty="0" err="1" smtClean="0"/>
              <a:t>HFrEF</a:t>
            </a:r>
            <a:r>
              <a:rPr lang="en-IN" dirty="0" smtClean="0"/>
              <a:t> 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err="1" smtClean="0">
                <a:solidFill>
                  <a:srgbClr val="FF0000"/>
                </a:solidFill>
              </a:rPr>
              <a:t>Istaroxime</a:t>
            </a:r>
            <a:r>
              <a:rPr lang="en-IN" dirty="0" smtClean="0"/>
              <a:t>—stimulation of the membrane bound Na K </a:t>
            </a:r>
            <a:r>
              <a:rPr lang="en-IN" dirty="0" err="1" smtClean="0"/>
              <a:t>ATPase</a:t>
            </a:r>
            <a:r>
              <a:rPr lang="en-IN" dirty="0" smtClean="0"/>
              <a:t> pathway and enhancing the activity of SERCA2a</a:t>
            </a:r>
            <a:endParaRPr lang="en-IN" dirty="0"/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Renoprotective</a:t>
            </a:r>
            <a:r>
              <a:rPr lang="en-IN" dirty="0" smtClean="0"/>
              <a:t> agent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Adenosine A1 receptor antagonist –increase renal blood flow and enhance </a:t>
            </a:r>
            <a:r>
              <a:rPr lang="en-IN" dirty="0" err="1" smtClean="0"/>
              <a:t>diuresis</a:t>
            </a:r>
            <a:endParaRPr lang="en-IN" dirty="0" smtClean="0"/>
          </a:p>
          <a:p>
            <a:r>
              <a:rPr lang="en-IN" dirty="0" err="1" smtClean="0"/>
              <a:t>Rolofylline</a:t>
            </a:r>
            <a:r>
              <a:rPr lang="en-IN" dirty="0" smtClean="0"/>
              <a:t>—highly selective adenosine A1 receptor antagonist</a:t>
            </a:r>
          </a:p>
          <a:p>
            <a:r>
              <a:rPr lang="en-IN" dirty="0" smtClean="0"/>
              <a:t>More seizure and </a:t>
            </a:r>
            <a:r>
              <a:rPr lang="en-IN" smtClean="0"/>
              <a:t>stroke events</a:t>
            </a:r>
            <a:endParaRPr lang="en-IN"/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Thromboembolism</a:t>
            </a:r>
            <a:r>
              <a:rPr lang="en-IN" dirty="0" smtClean="0"/>
              <a:t> prophylaxis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err="1" smtClean="0"/>
              <a:t>Thrombo</a:t>
            </a:r>
            <a:r>
              <a:rPr lang="en-IN" dirty="0" smtClean="0"/>
              <a:t>-embolism prophylaxis (e.g. with LMWH) is recommended in patients not already </a:t>
            </a:r>
            <a:r>
              <a:rPr lang="en-IN" dirty="0" err="1" smtClean="0"/>
              <a:t>anticoagulated</a:t>
            </a:r>
            <a:r>
              <a:rPr lang="en-IN" dirty="0" smtClean="0"/>
              <a:t> and with no contra-indication to anticoagulation, to reduce the risk of deep venous thrombosis and pulmonary embolism (class I)</a:t>
            </a:r>
            <a:endParaRPr lang="en-IN" dirty="0"/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743200"/>
            <a:ext cx="8229600" cy="1143000"/>
          </a:xfrm>
        </p:spPr>
        <p:txBody>
          <a:bodyPr/>
          <a:lstStyle/>
          <a:p>
            <a:r>
              <a:rPr lang="en-IN" dirty="0" smtClean="0"/>
              <a:t>                             MCQ</a:t>
            </a:r>
            <a:endParaRPr lang="en-IN" dirty="0"/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	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Which of the following patients doesn’t have elevated BNP levels?</a:t>
            </a:r>
          </a:p>
          <a:p>
            <a:pPr marL="514350" indent="-514350">
              <a:buAutoNum type="arabicPeriod"/>
            </a:pPr>
            <a:r>
              <a:rPr lang="en-IN" dirty="0" smtClean="0"/>
              <a:t>Patients with Renal failure</a:t>
            </a:r>
          </a:p>
          <a:p>
            <a:pPr marL="514350" indent="-514350">
              <a:buAutoNum type="arabicPeriod"/>
            </a:pPr>
            <a:r>
              <a:rPr lang="en-IN" dirty="0" err="1" smtClean="0"/>
              <a:t>HFpEF</a:t>
            </a:r>
            <a:endParaRPr lang="en-IN" dirty="0" smtClean="0"/>
          </a:p>
          <a:p>
            <a:pPr marL="514350" indent="-514350">
              <a:buAutoNum type="arabicPeriod"/>
            </a:pPr>
            <a:r>
              <a:rPr lang="en-IN" dirty="0" smtClean="0"/>
              <a:t>Obese patients</a:t>
            </a:r>
          </a:p>
          <a:p>
            <a:pPr marL="514350" indent="-514350">
              <a:buAutoNum type="arabicPeriod"/>
            </a:pPr>
            <a:r>
              <a:rPr lang="en-IN" dirty="0" smtClean="0"/>
              <a:t>Acute pulmonary embolism</a:t>
            </a:r>
            <a:endParaRPr lang="en-IN" dirty="0"/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Which of the following drug is not useful in patients with diuretic resistance?</a:t>
            </a:r>
          </a:p>
          <a:p>
            <a:pPr marL="514350" indent="-514350">
              <a:buAutoNum type="arabicPeriod"/>
            </a:pPr>
            <a:r>
              <a:rPr lang="en-IN" dirty="0" err="1" smtClean="0"/>
              <a:t>Metalazone</a:t>
            </a:r>
            <a:endParaRPr lang="en-IN" dirty="0" smtClean="0"/>
          </a:p>
          <a:p>
            <a:pPr marL="514350" indent="-514350">
              <a:buAutoNum type="arabicPeriod"/>
            </a:pPr>
            <a:r>
              <a:rPr lang="en-IN" dirty="0" smtClean="0"/>
              <a:t>HCTZ</a:t>
            </a:r>
          </a:p>
          <a:p>
            <a:pPr marL="514350" indent="-514350">
              <a:buAutoNum type="arabicPeriod"/>
            </a:pPr>
            <a:r>
              <a:rPr lang="en-IN" dirty="0" err="1" smtClean="0"/>
              <a:t>Spironolactone</a:t>
            </a:r>
            <a:endParaRPr lang="en-IN" dirty="0" smtClean="0"/>
          </a:p>
          <a:p>
            <a:pPr marL="514350" indent="-514350">
              <a:buAutoNum type="arabicPeriod"/>
            </a:pPr>
            <a:r>
              <a:rPr lang="en-IN" dirty="0" err="1" smtClean="0"/>
              <a:t>Tolvaptan</a:t>
            </a:r>
            <a:r>
              <a:rPr lang="en-IN" dirty="0" smtClean="0"/>
              <a:t>  </a:t>
            </a:r>
            <a:endParaRPr lang="en-IN" dirty="0"/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    Drug which has positive </a:t>
            </a:r>
            <a:r>
              <a:rPr lang="en-IN" dirty="0" err="1" smtClean="0"/>
              <a:t>inotropic</a:t>
            </a:r>
            <a:r>
              <a:rPr lang="en-IN" dirty="0" smtClean="0"/>
              <a:t> effect and stimulates </a:t>
            </a:r>
            <a:r>
              <a:rPr lang="en-IN" dirty="0" err="1" smtClean="0"/>
              <a:t>lusitrophy</a:t>
            </a:r>
            <a:r>
              <a:rPr lang="en-IN" dirty="0" smtClean="0"/>
              <a:t> in cardiac muscle?</a:t>
            </a:r>
          </a:p>
          <a:p>
            <a:pPr>
              <a:buNone/>
            </a:pPr>
            <a:r>
              <a:rPr lang="en-IN" dirty="0" smtClean="0"/>
              <a:t>1. </a:t>
            </a:r>
            <a:r>
              <a:rPr lang="en-IN" dirty="0" err="1" smtClean="0"/>
              <a:t>Serelaxin</a:t>
            </a:r>
            <a:r>
              <a:rPr lang="en-IN" dirty="0" smtClean="0"/>
              <a:t>   </a:t>
            </a:r>
          </a:p>
          <a:p>
            <a:pPr>
              <a:buNone/>
            </a:pPr>
            <a:r>
              <a:rPr lang="en-IN" dirty="0" smtClean="0"/>
              <a:t>2. </a:t>
            </a:r>
            <a:r>
              <a:rPr lang="en-IN" dirty="0" err="1" smtClean="0"/>
              <a:t>Istaroxime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3. </a:t>
            </a:r>
            <a:r>
              <a:rPr lang="en-IN" dirty="0" err="1" smtClean="0"/>
              <a:t>Omecamtiv</a:t>
            </a:r>
            <a:r>
              <a:rPr lang="en-IN" dirty="0" smtClean="0"/>
              <a:t> </a:t>
            </a:r>
            <a:r>
              <a:rPr lang="en-IN" dirty="0" err="1" smtClean="0"/>
              <a:t>mecarbil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4. </a:t>
            </a:r>
            <a:r>
              <a:rPr lang="en-IN" dirty="0" err="1" smtClean="0"/>
              <a:t>Rolofylline</a:t>
            </a:r>
            <a:r>
              <a:rPr lang="en-IN" dirty="0" smtClean="0"/>
              <a:t> 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err="1" smtClean="0"/>
              <a:t>Cinaciguat</a:t>
            </a:r>
            <a:r>
              <a:rPr lang="en-IN" dirty="0" smtClean="0"/>
              <a:t> ?</a:t>
            </a:r>
          </a:p>
          <a:p>
            <a:pPr marL="514350" indent="-514350">
              <a:buAutoNum type="arabicPeriod"/>
            </a:pPr>
            <a:r>
              <a:rPr lang="en-IN" dirty="0" smtClean="0"/>
              <a:t>Cardiac myosin activator</a:t>
            </a:r>
          </a:p>
          <a:p>
            <a:pPr marL="514350" indent="-514350">
              <a:buAutoNum type="arabicPeriod"/>
            </a:pPr>
            <a:r>
              <a:rPr lang="en-IN" dirty="0" err="1" smtClean="0"/>
              <a:t>Endothelin</a:t>
            </a:r>
            <a:r>
              <a:rPr lang="en-IN" dirty="0" smtClean="0"/>
              <a:t> receptor antagonist</a:t>
            </a:r>
          </a:p>
          <a:p>
            <a:pPr marL="514350" indent="-514350">
              <a:buAutoNum type="arabicPeriod"/>
            </a:pPr>
            <a:r>
              <a:rPr lang="en-IN" dirty="0" smtClean="0"/>
              <a:t>Soluble GC activator</a:t>
            </a:r>
          </a:p>
          <a:p>
            <a:pPr marL="514350" indent="-514350">
              <a:buAutoNum type="arabicPeriod"/>
            </a:pPr>
            <a:r>
              <a:rPr lang="en-IN" dirty="0" smtClean="0"/>
              <a:t>Recombinant human </a:t>
            </a:r>
            <a:r>
              <a:rPr lang="en-IN" dirty="0" err="1" smtClean="0"/>
              <a:t>relaxin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Clinical triggers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Pulmonary embolism</a:t>
            </a:r>
          </a:p>
          <a:p>
            <a:r>
              <a:rPr lang="en-IN" dirty="0" smtClean="0"/>
              <a:t>Surgery and perioperative complications</a:t>
            </a:r>
          </a:p>
          <a:p>
            <a:r>
              <a:rPr lang="en-IN" dirty="0" smtClean="0"/>
              <a:t>Increased sympathetic drive, stress-related </a:t>
            </a:r>
            <a:r>
              <a:rPr lang="en-IN" dirty="0" err="1" smtClean="0"/>
              <a:t>cardiomyopathy</a:t>
            </a:r>
            <a:endParaRPr lang="en-IN" dirty="0" smtClean="0"/>
          </a:p>
          <a:p>
            <a:r>
              <a:rPr lang="en-IN" dirty="0" smtClean="0"/>
              <a:t>Metabolic/hormonal derangements</a:t>
            </a:r>
          </a:p>
          <a:p>
            <a:r>
              <a:rPr lang="en-IN" dirty="0" err="1" smtClean="0"/>
              <a:t>Cerebrovascular</a:t>
            </a:r>
            <a:r>
              <a:rPr lang="en-IN" dirty="0" smtClean="0"/>
              <a:t> insult</a:t>
            </a:r>
          </a:p>
          <a:p>
            <a:r>
              <a:rPr lang="en-IN" dirty="0" smtClean="0"/>
              <a:t>Acute mechanical cause</a:t>
            </a:r>
            <a:endParaRPr lang="en-IN" dirty="0"/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Which of the following is not a </a:t>
            </a:r>
            <a:r>
              <a:rPr lang="en-IN" dirty="0" err="1" smtClean="0"/>
              <a:t>vasopressor</a:t>
            </a:r>
            <a:r>
              <a:rPr lang="en-IN" dirty="0" smtClean="0"/>
              <a:t>?</a:t>
            </a:r>
          </a:p>
          <a:p>
            <a:pPr marL="514350" indent="-514350">
              <a:buAutoNum type="arabicPeriod"/>
            </a:pPr>
            <a:r>
              <a:rPr lang="en-IN" dirty="0" err="1" smtClean="0"/>
              <a:t>Norepinephrine</a:t>
            </a:r>
            <a:endParaRPr lang="en-IN" dirty="0" smtClean="0"/>
          </a:p>
          <a:p>
            <a:pPr marL="514350" indent="-514350">
              <a:buAutoNum type="arabicPeriod"/>
            </a:pPr>
            <a:r>
              <a:rPr lang="en-IN" dirty="0" smtClean="0"/>
              <a:t>Dopamine</a:t>
            </a:r>
          </a:p>
          <a:p>
            <a:pPr marL="514350" indent="-514350">
              <a:buAutoNum type="arabicPeriod"/>
            </a:pPr>
            <a:r>
              <a:rPr lang="en-IN" dirty="0" err="1" smtClean="0"/>
              <a:t>Dobutamine</a:t>
            </a:r>
            <a:endParaRPr lang="en-IN" dirty="0" smtClean="0"/>
          </a:p>
          <a:p>
            <a:pPr marL="514350" indent="-514350">
              <a:buAutoNum type="arabicPeriod"/>
            </a:pPr>
            <a:r>
              <a:rPr lang="en-IN" dirty="0" err="1" smtClean="0"/>
              <a:t>P</a:t>
            </a:r>
            <a:r>
              <a:rPr lang="en-IN" dirty="0" err="1" smtClean="0"/>
              <a:t>henylephrine</a:t>
            </a:r>
            <a:endParaRPr lang="en-IN" dirty="0"/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Patient with AF with FVR- NYHA class IV. Better therapy ?</a:t>
            </a:r>
          </a:p>
          <a:p>
            <a:pPr>
              <a:buNone/>
            </a:pPr>
            <a:r>
              <a:rPr lang="en-IN" dirty="0" smtClean="0"/>
              <a:t> 1. Electrical </a:t>
            </a:r>
            <a:r>
              <a:rPr lang="en-IN" dirty="0" err="1" smtClean="0"/>
              <a:t>cardioversion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2. I.V </a:t>
            </a:r>
            <a:r>
              <a:rPr lang="en-IN" dirty="0" err="1" smtClean="0"/>
              <a:t>digoxin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3. </a:t>
            </a:r>
            <a:r>
              <a:rPr lang="en-IN" dirty="0" err="1" smtClean="0"/>
              <a:t>Dronaderone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4.  Beta blocker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Patient with AF with FVR- NYHA class </a:t>
            </a:r>
            <a:r>
              <a:rPr lang="en-IN" dirty="0" smtClean="0"/>
              <a:t>IV and the patient in </a:t>
            </a:r>
            <a:r>
              <a:rPr lang="en-IN" dirty="0" err="1" smtClean="0"/>
              <a:t>cardiogenic</a:t>
            </a:r>
            <a:r>
              <a:rPr lang="en-IN" dirty="0" smtClean="0"/>
              <a:t> shock. </a:t>
            </a:r>
            <a:r>
              <a:rPr lang="en-IN" dirty="0" smtClean="0"/>
              <a:t>Better therapy ?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Patient with AF with </a:t>
            </a:r>
            <a:r>
              <a:rPr lang="en-IN" dirty="0" smtClean="0"/>
              <a:t>CVR- </a:t>
            </a:r>
            <a:r>
              <a:rPr lang="en-IN" dirty="0" smtClean="0"/>
              <a:t>NYHA class IV. Better therapy </a:t>
            </a:r>
            <a:r>
              <a:rPr lang="en-IN" dirty="0" smtClean="0"/>
              <a:t>?</a:t>
            </a:r>
            <a:endParaRPr lang="en-IN" dirty="0" smtClean="0"/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2438400"/>
            <a:ext cx="7772400" cy="1143000"/>
          </a:xfrm>
        </p:spPr>
        <p:txBody>
          <a:bodyPr/>
          <a:lstStyle/>
          <a:p>
            <a:r>
              <a:rPr lang="en-IN" dirty="0" smtClean="0"/>
              <a:t>                      THANK U</a:t>
            </a:r>
            <a:endParaRPr lang="en-IN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AHF classification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AHF present </a:t>
            </a:r>
          </a:p>
          <a:p>
            <a:r>
              <a:rPr lang="en-IN" dirty="0" smtClean="0"/>
              <a:t>preserved (90–140 mmHg) or </a:t>
            </a:r>
          </a:p>
          <a:p>
            <a:r>
              <a:rPr lang="en-IN" dirty="0" smtClean="0"/>
              <a:t>elevated (&gt;140 mmHg--hypertensive AHF) systolic blood pressure (SBP)</a:t>
            </a:r>
          </a:p>
          <a:p>
            <a:r>
              <a:rPr lang="en-IN" dirty="0" smtClean="0"/>
              <a:t>low SBP (&lt;90 mmHg; </a:t>
            </a:r>
            <a:r>
              <a:rPr lang="en-IN" dirty="0" err="1" smtClean="0"/>
              <a:t>hypotensive</a:t>
            </a:r>
            <a:r>
              <a:rPr lang="en-IN" dirty="0" smtClean="0"/>
              <a:t> AHF)</a:t>
            </a:r>
            <a:endParaRPr lang="en-IN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AMI with AHF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IN" dirty="0" err="1" smtClean="0"/>
              <a:t>Killip</a:t>
            </a:r>
            <a:r>
              <a:rPr lang="en-IN" dirty="0" smtClean="0"/>
              <a:t> and Kimball classification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Class I- No clinical signs of HF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Class II – </a:t>
            </a:r>
            <a:r>
              <a:rPr lang="en-IN" dirty="0" err="1" smtClean="0"/>
              <a:t>Rales</a:t>
            </a:r>
            <a:r>
              <a:rPr lang="en-IN" dirty="0" smtClean="0"/>
              <a:t> and S3 gallop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Class III- frank pulmonary </a:t>
            </a:r>
            <a:r>
              <a:rPr lang="en-IN" dirty="0" err="1" smtClean="0"/>
              <a:t>edema</a:t>
            </a:r>
            <a:endParaRPr lang="en-IN" dirty="0" smtClean="0"/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Class IV- </a:t>
            </a:r>
            <a:r>
              <a:rPr lang="en-IN" dirty="0" err="1" smtClean="0"/>
              <a:t>cardiogenic</a:t>
            </a:r>
            <a:r>
              <a:rPr lang="en-IN" dirty="0" smtClean="0"/>
              <a:t> shock and peripheral </a:t>
            </a:r>
            <a:r>
              <a:rPr lang="en-IN" dirty="0" err="1" smtClean="0"/>
              <a:t>hypoperfusion</a:t>
            </a:r>
            <a:endParaRPr lang="en-IN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Demographics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Mean age – 75 years</a:t>
            </a:r>
          </a:p>
          <a:p>
            <a:r>
              <a:rPr lang="en-IN" dirty="0" smtClean="0"/>
              <a:t>Men and women equal</a:t>
            </a:r>
          </a:p>
          <a:p>
            <a:pPr>
              <a:buNone/>
            </a:pPr>
            <a:r>
              <a:rPr lang="en-IN" dirty="0" smtClean="0"/>
              <a:t> 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Comorbidities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Hypertension</a:t>
            </a:r>
          </a:p>
          <a:p>
            <a:r>
              <a:rPr lang="en-IN" dirty="0" smtClean="0"/>
              <a:t>CAD</a:t>
            </a:r>
          </a:p>
          <a:p>
            <a:r>
              <a:rPr lang="en-IN" dirty="0" err="1" smtClean="0"/>
              <a:t>Dyslipidemia</a:t>
            </a:r>
            <a:endParaRPr lang="en-IN" dirty="0" smtClean="0"/>
          </a:p>
          <a:p>
            <a:r>
              <a:rPr lang="en-IN" dirty="0" smtClean="0"/>
              <a:t>Stroke</a:t>
            </a:r>
          </a:p>
          <a:p>
            <a:r>
              <a:rPr lang="en-IN" dirty="0" smtClean="0"/>
              <a:t>PVD</a:t>
            </a:r>
          </a:p>
          <a:p>
            <a:r>
              <a:rPr lang="en-IN" dirty="0" smtClean="0"/>
              <a:t>CRF</a:t>
            </a:r>
          </a:p>
          <a:p>
            <a:r>
              <a:rPr lang="en-IN" dirty="0" smtClean="0"/>
              <a:t>Diabetes mellitus</a:t>
            </a:r>
          </a:p>
          <a:p>
            <a:r>
              <a:rPr lang="en-IN" dirty="0" smtClean="0"/>
              <a:t>COPD</a:t>
            </a:r>
          </a:p>
          <a:p>
            <a:r>
              <a:rPr lang="en-IN" dirty="0" smtClean="0"/>
              <a:t>AF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err="1" smtClean="0"/>
              <a:t>Pathophysiology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Heterogeneous syndrome</a:t>
            </a:r>
          </a:p>
          <a:p>
            <a:r>
              <a:rPr lang="en-IN" dirty="0" smtClean="0"/>
              <a:t>Interaction of substrate, initiating mechanisms and amplifying mechanisms ---AHF (congestion, end organ dysfunction or both)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Definiton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N" dirty="0" smtClean="0"/>
              <a:t>HF is a clinical syndrome characterized by </a:t>
            </a:r>
          </a:p>
          <a:p>
            <a:r>
              <a:rPr lang="en-IN" dirty="0" smtClean="0"/>
              <a:t>typical symptoms that may be accompanied by signs </a:t>
            </a:r>
          </a:p>
          <a:p>
            <a:r>
              <a:rPr lang="en-IN" dirty="0" smtClean="0"/>
              <a:t>caused by a structural and/or functional cardiac abnormality</a:t>
            </a:r>
          </a:p>
          <a:p>
            <a:r>
              <a:rPr lang="en-IN" dirty="0" smtClean="0"/>
              <a:t>resulting in a reduced cardiac output and/ or elevated </a:t>
            </a:r>
            <a:r>
              <a:rPr lang="en-IN" dirty="0" err="1" smtClean="0"/>
              <a:t>intracardiac</a:t>
            </a:r>
            <a:r>
              <a:rPr lang="en-IN" dirty="0" smtClean="0"/>
              <a:t> pressures at rest or during stress.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3616" y="914400"/>
            <a:ext cx="7528821" cy="498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Evaluation of patients with AHF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IN" dirty="0" smtClean="0"/>
              <a:t>Establishing definitive diagnosis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Emergency treatment of life threatening conditions- shock, respiratory failure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Identifying and treating any relevant clinical triggers– ACS, acute pulmonary emboli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Risk stratification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Defining the clinical profile of patient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Volume overload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Symptoms 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IN" dirty="0" smtClean="0"/>
              <a:t>Signs 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 err="1" smtClean="0"/>
              <a:t>Dyspnea</a:t>
            </a:r>
            <a:r>
              <a:rPr lang="en-IN" dirty="0" smtClean="0"/>
              <a:t> (</a:t>
            </a:r>
            <a:r>
              <a:rPr lang="en-IN" dirty="0" err="1" smtClean="0"/>
              <a:t>exertional</a:t>
            </a:r>
            <a:r>
              <a:rPr lang="en-IN" dirty="0" smtClean="0"/>
              <a:t>, paroxysmal nocturnal </a:t>
            </a:r>
            <a:r>
              <a:rPr lang="en-IN" dirty="0" err="1" smtClean="0"/>
              <a:t>dyspnea</a:t>
            </a:r>
            <a:r>
              <a:rPr lang="en-IN" dirty="0" smtClean="0"/>
              <a:t>, </a:t>
            </a:r>
            <a:r>
              <a:rPr lang="en-IN" dirty="0" err="1" smtClean="0"/>
              <a:t>orthopnea</a:t>
            </a:r>
            <a:r>
              <a:rPr lang="en-IN" dirty="0" smtClean="0"/>
              <a:t>, or at rest)</a:t>
            </a:r>
          </a:p>
          <a:p>
            <a:r>
              <a:rPr lang="en-IN" dirty="0" smtClean="0"/>
              <a:t>Cough</a:t>
            </a:r>
          </a:p>
          <a:p>
            <a:r>
              <a:rPr lang="en-IN" dirty="0" smtClean="0"/>
              <a:t>Wheezing </a:t>
            </a:r>
          </a:p>
          <a:p>
            <a:r>
              <a:rPr lang="en-IN" dirty="0" smtClean="0"/>
              <a:t>Abdominal discomfort/bloating</a:t>
            </a:r>
          </a:p>
          <a:p>
            <a:r>
              <a:rPr lang="en-IN" dirty="0" smtClean="0"/>
              <a:t>Early  satiety or anorexia</a:t>
            </a:r>
          </a:p>
          <a:p>
            <a:r>
              <a:rPr lang="en-IN" dirty="0" smtClean="0"/>
              <a:t>right upper quadrant pain or discomfort;</a:t>
            </a:r>
          </a:p>
          <a:p>
            <a:endParaRPr lang="en-IN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4"/>
          </p:nvPr>
        </p:nvSpPr>
        <p:spPr>
          <a:xfrm>
            <a:off x="4419600" y="2133600"/>
            <a:ext cx="4267200" cy="3951288"/>
          </a:xfrm>
        </p:spPr>
        <p:txBody>
          <a:bodyPr>
            <a:normAutofit fontScale="92500" lnSpcReduction="10000"/>
          </a:bodyPr>
          <a:lstStyle/>
          <a:p>
            <a:r>
              <a:rPr lang="en-IN" dirty="0" err="1" smtClean="0"/>
              <a:t>Rales</a:t>
            </a:r>
            <a:r>
              <a:rPr lang="en-IN" dirty="0" smtClean="0"/>
              <a:t>, pleural effusion</a:t>
            </a:r>
          </a:p>
          <a:p>
            <a:r>
              <a:rPr lang="en-IN" dirty="0" err="1" smtClean="0"/>
              <a:t>Ascites</a:t>
            </a:r>
            <a:r>
              <a:rPr lang="en-IN" dirty="0" smtClean="0"/>
              <a:t>/increased abdominal girth;</a:t>
            </a:r>
          </a:p>
          <a:p>
            <a:r>
              <a:rPr lang="en-IN" dirty="0" err="1" smtClean="0"/>
              <a:t>hepatomegaly</a:t>
            </a:r>
            <a:r>
              <a:rPr lang="en-IN" dirty="0" smtClean="0"/>
              <a:t>/</a:t>
            </a:r>
            <a:r>
              <a:rPr lang="en-IN" dirty="0" err="1" smtClean="0"/>
              <a:t>splenomegaly</a:t>
            </a:r>
            <a:r>
              <a:rPr lang="en-IN" dirty="0" smtClean="0"/>
              <a:t> </a:t>
            </a:r>
            <a:r>
              <a:rPr lang="en-IN" dirty="0" err="1" smtClean="0"/>
              <a:t>scleral</a:t>
            </a:r>
            <a:r>
              <a:rPr lang="en-IN" dirty="0" smtClean="0"/>
              <a:t> </a:t>
            </a:r>
            <a:r>
              <a:rPr lang="en-IN" dirty="0" err="1" smtClean="0"/>
              <a:t>icterus</a:t>
            </a:r>
            <a:endParaRPr lang="en-IN" dirty="0" smtClean="0"/>
          </a:p>
          <a:p>
            <a:r>
              <a:rPr lang="en-IN" dirty="0" smtClean="0"/>
              <a:t>Increased weight</a:t>
            </a:r>
          </a:p>
          <a:p>
            <a:r>
              <a:rPr lang="en-IN" dirty="0" smtClean="0"/>
              <a:t>Elevated jugular venous pressure, </a:t>
            </a:r>
            <a:r>
              <a:rPr lang="en-IN" dirty="0" err="1" smtClean="0"/>
              <a:t>abdominojugular</a:t>
            </a:r>
            <a:r>
              <a:rPr lang="en-IN" dirty="0" smtClean="0"/>
              <a:t> reflux</a:t>
            </a:r>
          </a:p>
          <a:p>
            <a:r>
              <a:rPr lang="en-IN" dirty="0" smtClean="0"/>
              <a:t>S3, accentuated P2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Hypoperfusion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Symptoms 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IN" dirty="0" smtClean="0"/>
              <a:t>Signs 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smtClean="0"/>
              <a:t>Fatigue</a:t>
            </a:r>
          </a:p>
          <a:p>
            <a:r>
              <a:rPr lang="en-IN" dirty="0" smtClean="0"/>
              <a:t>Altered mental status, daytime drowsiness, confusion  or difficulty concentrating</a:t>
            </a:r>
          </a:p>
          <a:p>
            <a:r>
              <a:rPr lang="en-IN" dirty="0" smtClean="0"/>
              <a:t>Dizziness,  </a:t>
            </a:r>
            <a:r>
              <a:rPr lang="en-IN" dirty="0" err="1" smtClean="0"/>
              <a:t>presyncope</a:t>
            </a:r>
            <a:r>
              <a:rPr lang="en-IN" dirty="0" smtClean="0"/>
              <a:t>, or syncope </a:t>
            </a:r>
          </a:p>
          <a:p>
            <a:pPr>
              <a:buNone/>
            </a:pPr>
            <a:r>
              <a:rPr lang="en-IN" b="1" dirty="0" smtClean="0"/>
              <a:t>Other symptoms</a:t>
            </a:r>
          </a:p>
          <a:p>
            <a:r>
              <a:rPr lang="en-IN" dirty="0" smtClean="0"/>
              <a:t>Depression, sleep deprivation, palpitation</a:t>
            </a:r>
            <a:endParaRPr lang="en-IN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4"/>
          </p:nvPr>
        </p:nvSpPr>
        <p:spPr/>
        <p:txBody>
          <a:bodyPr/>
          <a:lstStyle/>
          <a:p>
            <a:r>
              <a:rPr lang="en-IN" dirty="0" smtClean="0"/>
              <a:t>Cool extremities </a:t>
            </a:r>
          </a:p>
          <a:p>
            <a:r>
              <a:rPr lang="en-IN" dirty="0" smtClean="0"/>
              <a:t>Pallor, dusky skin discoloration, hypotension</a:t>
            </a:r>
          </a:p>
          <a:p>
            <a:r>
              <a:rPr lang="en-IN" dirty="0" smtClean="0"/>
              <a:t>Pulse pressure (narrow)</a:t>
            </a:r>
            <a:endParaRPr lang="en-IN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Physical examination</a:t>
            </a:r>
            <a:endParaRPr lang="en-IN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SBP</a:t>
            </a:r>
          </a:p>
          <a:p>
            <a:r>
              <a:rPr lang="en-IN" dirty="0" smtClean="0"/>
              <a:t>Pulse pressure </a:t>
            </a:r>
          </a:p>
          <a:p>
            <a:r>
              <a:rPr lang="en-IN" dirty="0" smtClean="0"/>
              <a:t>JVP—systemic venous hypertension</a:t>
            </a:r>
          </a:p>
          <a:p>
            <a:r>
              <a:rPr lang="en-IN" dirty="0" smtClean="0"/>
              <a:t>Right </a:t>
            </a:r>
            <a:r>
              <a:rPr lang="en-IN" dirty="0" err="1" smtClean="0"/>
              <a:t>atrial</a:t>
            </a:r>
            <a:r>
              <a:rPr lang="en-IN" dirty="0" smtClean="0"/>
              <a:t> pressure---indirect measure of LV filling pressure</a:t>
            </a:r>
          </a:p>
          <a:p>
            <a:r>
              <a:rPr lang="en-IN" dirty="0" err="1" smtClean="0"/>
              <a:t>Rales</a:t>
            </a:r>
            <a:r>
              <a:rPr lang="en-IN" dirty="0" smtClean="0"/>
              <a:t> or </a:t>
            </a:r>
            <a:r>
              <a:rPr lang="en-IN" dirty="0" err="1" smtClean="0"/>
              <a:t>inspiratory</a:t>
            </a:r>
            <a:r>
              <a:rPr lang="en-IN" dirty="0" smtClean="0"/>
              <a:t> crackles—most common finding</a:t>
            </a:r>
          </a:p>
          <a:p>
            <a:r>
              <a:rPr lang="en-IN" dirty="0" smtClean="0"/>
              <a:t>Pedal </a:t>
            </a:r>
            <a:r>
              <a:rPr lang="en-IN" dirty="0" err="1" smtClean="0"/>
              <a:t>edema</a:t>
            </a:r>
            <a:endParaRPr lang="en-IN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Clinical value of physical examination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N" dirty="0" smtClean="0"/>
              <a:t>Elevated JVP</a:t>
            </a:r>
          </a:p>
          <a:p>
            <a:pPr>
              <a:buNone/>
            </a:pPr>
            <a:r>
              <a:rPr lang="en-IN" dirty="0" smtClean="0"/>
              <a:t>Third heart sound</a:t>
            </a:r>
          </a:p>
          <a:p>
            <a:pPr>
              <a:buNone/>
            </a:pPr>
            <a:r>
              <a:rPr lang="en-IN" dirty="0" smtClean="0"/>
              <a:t>Displaced Apical beat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Clinical classification</a:t>
            </a:r>
            <a:endParaRPr lang="en-IN" dirty="0"/>
          </a:p>
        </p:txBody>
      </p:sp>
      <p:pic>
        <p:nvPicPr>
          <p:cNvPr id="4" name="Picture 6" descr="Cover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01991" y="1447800"/>
            <a:ext cx="4997217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Laboratory testing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Biomarkers</a:t>
            </a:r>
          </a:p>
          <a:p>
            <a:pPr>
              <a:buNone/>
            </a:pPr>
            <a:r>
              <a:rPr lang="en-IN" dirty="0" smtClean="0"/>
              <a:t>1. </a:t>
            </a:r>
            <a:r>
              <a:rPr lang="en-IN" dirty="0" err="1" smtClean="0"/>
              <a:t>Natriuretic</a:t>
            </a:r>
            <a:r>
              <a:rPr lang="en-IN" dirty="0" smtClean="0"/>
              <a:t> peptides</a:t>
            </a:r>
          </a:p>
          <a:p>
            <a:pPr>
              <a:buNone/>
            </a:pPr>
            <a:r>
              <a:rPr lang="en-IN" dirty="0" smtClean="0"/>
              <a:t>2. </a:t>
            </a:r>
            <a:r>
              <a:rPr lang="en-IN" dirty="0" err="1" smtClean="0"/>
              <a:t>Troponin</a:t>
            </a:r>
            <a:r>
              <a:rPr lang="en-IN" dirty="0" smtClean="0"/>
              <a:t>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Natriuretic</a:t>
            </a:r>
            <a:r>
              <a:rPr lang="en-IN" dirty="0" smtClean="0"/>
              <a:t> peptides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dirty="0" err="1" smtClean="0"/>
              <a:t>Counterregulatory</a:t>
            </a:r>
            <a:r>
              <a:rPr lang="en-IN" dirty="0" smtClean="0"/>
              <a:t> hormones—</a:t>
            </a:r>
            <a:r>
              <a:rPr lang="en-IN" dirty="0" err="1" smtClean="0"/>
              <a:t>vasodilatory</a:t>
            </a:r>
            <a:r>
              <a:rPr lang="en-IN" dirty="0" smtClean="0"/>
              <a:t> effects </a:t>
            </a:r>
          </a:p>
          <a:p>
            <a:r>
              <a:rPr lang="en-IN" dirty="0" smtClean="0"/>
              <a:t>released from </a:t>
            </a:r>
            <a:r>
              <a:rPr lang="en-IN" dirty="0" err="1" smtClean="0"/>
              <a:t>cardiomyocytes</a:t>
            </a:r>
            <a:r>
              <a:rPr lang="en-IN" dirty="0" smtClean="0"/>
              <a:t> in response to stretch</a:t>
            </a:r>
          </a:p>
          <a:p>
            <a:r>
              <a:rPr lang="en-IN" dirty="0" smtClean="0"/>
              <a:t>BNP, NT-</a:t>
            </a:r>
            <a:r>
              <a:rPr lang="en-IN" dirty="0" err="1" smtClean="0"/>
              <a:t>proBNP</a:t>
            </a:r>
            <a:r>
              <a:rPr lang="en-IN" dirty="0" smtClean="0"/>
              <a:t> </a:t>
            </a:r>
          </a:p>
          <a:p>
            <a:r>
              <a:rPr lang="en-IN" dirty="0" smtClean="0"/>
              <a:t>Uses –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HF diagnosis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Estimation of HF severity  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Prognosis</a:t>
            </a:r>
          </a:p>
          <a:p>
            <a:pPr>
              <a:buFont typeface="Wingdings" pitchFamily="2" charset="2"/>
              <a:buChar char="Ø"/>
            </a:pPr>
            <a:endParaRPr lang="en-IN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err="1" smtClean="0"/>
              <a:t>Atrial</a:t>
            </a:r>
            <a:r>
              <a:rPr lang="en-IN" dirty="0" smtClean="0"/>
              <a:t> </a:t>
            </a:r>
            <a:r>
              <a:rPr lang="en-IN" dirty="0" err="1" smtClean="0"/>
              <a:t>natriuretic</a:t>
            </a:r>
            <a:r>
              <a:rPr lang="en-IN" dirty="0" smtClean="0"/>
              <a:t> peptide (ANP)</a:t>
            </a:r>
          </a:p>
          <a:p>
            <a:r>
              <a:rPr lang="en-IN" dirty="0" err="1" smtClean="0"/>
              <a:t>midregional</a:t>
            </a:r>
            <a:r>
              <a:rPr lang="en-IN" dirty="0" smtClean="0"/>
              <a:t> (MR) pro-ANP assay</a:t>
            </a:r>
          </a:p>
          <a:p>
            <a:r>
              <a:rPr lang="sv-SE" dirty="0" smtClean="0"/>
              <a:t>BNP: 20 minutes; NT-proBNP: 90 minutes</a:t>
            </a:r>
          </a:p>
          <a:p>
            <a:r>
              <a:rPr lang="en-IN" dirty="0" err="1" smtClean="0"/>
              <a:t>angiotensin</a:t>
            </a:r>
            <a:r>
              <a:rPr lang="en-IN" dirty="0" smtClean="0"/>
              <a:t> receptor </a:t>
            </a:r>
            <a:r>
              <a:rPr lang="en-IN" dirty="0" err="1" smtClean="0"/>
              <a:t>neprilysin</a:t>
            </a:r>
            <a:r>
              <a:rPr lang="en-IN" dirty="0" smtClean="0"/>
              <a:t> inhibitors (ARNIs)</a:t>
            </a:r>
          </a:p>
          <a:p>
            <a:r>
              <a:rPr lang="en-IN" dirty="0" smtClean="0"/>
              <a:t>Obesity is strongly linked to lower-than-expected BNP or NT-</a:t>
            </a:r>
            <a:r>
              <a:rPr lang="en-IN" dirty="0" err="1" smtClean="0"/>
              <a:t>proBNP</a:t>
            </a:r>
            <a:r>
              <a:rPr lang="en-IN" dirty="0" smtClean="0"/>
              <a:t> values</a:t>
            </a:r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ACC/AHA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HF is a complex clinical syndrome that results from any structural or functional impairment of ventricular filling or ejection of blood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Natriuretic</a:t>
            </a:r>
            <a:r>
              <a:rPr lang="en-IN" dirty="0" smtClean="0"/>
              <a:t> peptides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IN" dirty="0" smtClean="0"/>
              <a:t>High sensitivity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Negative predictive value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Low in </a:t>
            </a:r>
            <a:r>
              <a:rPr lang="en-IN" dirty="0" err="1" smtClean="0"/>
              <a:t>HFpEF</a:t>
            </a:r>
            <a:endParaRPr lang="en-IN" dirty="0" smtClean="0"/>
          </a:p>
          <a:p>
            <a:pPr>
              <a:buNone/>
            </a:pP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590800"/>
                <a:gridCol w="2590800"/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Exclusion </a:t>
                      </a:r>
                      <a:endParaRPr lang="en-IN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IN" dirty="0" err="1" smtClean="0"/>
                        <a:t>DIagnosis</a:t>
                      </a:r>
                      <a:endParaRPr lang="en-IN" dirty="0"/>
                    </a:p>
                  </a:txBody>
                  <a:tcPr marL="86360" marR="863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BNP</a:t>
                      </a:r>
                      <a:endParaRPr lang="en-IN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I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&lt;30-50 pg/</a:t>
                      </a:r>
                      <a:r>
                        <a:rPr lang="en-IN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mL</a:t>
                      </a:r>
                      <a:endParaRPr lang="en-IN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I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≥100 pg/</a:t>
                      </a:r>
                      <a:r>
                        <a:rPr lang="en-IN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mL</a:t>
                      </a:r>
                      <a:endParaRPr lang="en-IN" dirty="0"/>
                    </a:p>
                  </a:txBody>
                  <a:tcPr marL="86360" marR="863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NT</a:t>
                      </a:r>
                      <a:r>
                        <a:rPr lang="en-IN" baseline="0" dirty="0" smtClean="0"/>
                        <a:t> </a:t>
                      </a:r>
                      <a:r>
                        <a:rPr lang="en-IN" baseline="0" dirty="0" err="1" smtClean="0"/>
                        <a:t>proBNP</a:t>
                      </a:r>
                      <a:endParaRPr lang="en-IN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I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&lt;300 pg/</a:t>
                      </a:r>
                      <a:r>
                        <a:rPr lang="en-IN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mL</a:t>
                      </a:r>
                      <a:endParaRPr lang="en-IN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I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≥900 pg/</a:t>
                      </a:r>
                      <a:r>
                        <a:rPr lang="en-IN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mL</a:t>
                      </a:r>
                      <a:endParaRPr lang="en-IN" dirty="0"/>
                    </a:p>
                  </a:txBody>
                  <a:tcPr marL="86360" marR="863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MR </a:t>
                      </a:r>
                      <a:r>
                        <a:rPr lang="en-IN" dirty="0" err="1" smtClean="0"/>
                        <a:t>proANP</a:t>
                      </a:r>
                      <a:endParaRPr lang="en-IN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I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&lt;57 </a:t>
                      </a:r>
                      <a:r>
                        <a:rPr lang="en-IN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pmol</a:t>
                      </a:r>
                      <a:r>
                        <a:rPr lang="en-I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/L</a:t>
                      </a:r>
                      <a:endParaRPr lang="en-IN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I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≥127 </a:t>
                      </a:r>
                      <a:r>
                        <a:rPr lang="en-IN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pmol</a:t>
                      </a:r>
                      <a:r>
                        <a:rPr lang="en-I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IN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mL</a:t>
                      </a:r>
                      <a:endParaRPr lang="en-IN" dirty="0"/>
                    </a:p>
                  </a:txBody>
                  <a:tcPr marL="86360" marR="86360"/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Low BNP—</a:t>
            </a:r>
            <a:r>
              <a:rPr lang="en-IN" dirty="0" err="1" smtClean="0"/>
              <a:t>decompensated</a:t>
            </a:r>
            <a:r>
              <a:rPr lang="en-IN" dirty="0" smtClean="0"/>
              <a:t> end stage heart failure</a:t>
            </a:r>
          </a:p>
          <a:p>
            <a:r>
              <a:rPr lang="en-IN" dirty="0" smtClean="0"/>
              <a:t>Flash pulmonary </a:t>
            </a:r>
            <a:r>
              <a:rPr lang="en-IN" dirty="0" err="1" smtClean="0"/>
              <a:t>edema</a:t>
            </a:r>
            <a:endParaRPr lang="en-IN" dirty="0" smtClean="0"/>
          </a:p>
          <a:p>
            <a:r>
              <a:rPr lang="en-IN" dirty="0" smtClean="0"/>
              <a:t>Right sided AHF</a:t>
            </a:r>
            <a:endParaRPr lang="en-IN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BNP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09600" y="1143000"/>
            <a:ext cx="4040188" cy="639762"/>
          </a:xfrm>
        </p:spPr>
        <p:txBody>
          <a:bodyPr/>
          <a:lstStyle/>
          <a:p>
            <a:r>
              <a:rPr lang="en-IN" dirty="0" smtClean="0"/>
              <a:t>Cardiac causes</a:t>
            </a:r>
            <a:endParaRPr lang="en-IN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905000"/>
            <a:ext cx="4040188" cy="4648200"/>
          </a:xfrm>
        </p:spPr>
        <p:txBody>
          <a:bodyPr>
            <a:normAutofit lnSpcReduction="10000"/>
          </a:bodyPr>
          <a:lstStyle/>
          <a:p>
            <a:r>
              <a:rPr lang="en-IN" dirty="0" smtClean="0"/>
              <a:t>Heart failure</a:t>
            </a:r>
          </a:p>
          <a:p>
            <a:r>
              <a:rPr lang="en-IN" dirty="0" smtClean="0"/>
              <a:t> Acute coronary syndromes </a:t>
            </a:r>
          </a:p>
          <a:p>
            <a:r>
              <a:rPr lang="en-IN" dirty="0" smtClean="0"/>
              <a:t>Pulmonary embolism </a:t>
            </a:r>
          </a:p>
          <a:p>
            <a:r>
              <a:rPr lang="en-IN" dirty="0" err="1" smtClean="0"/>
              <a:t>Myocarditis</a:t>
            </a:r>
            <a:r>
              <a:rPr lang="en-IN" dirty="0" smtClean="0"/>
              <a:t> </a:t>
            </a:r>
          </a:p>
          <a:p>
            <a:r>
              <a:rPr lang="en-IN" dirty="0" smtClean="0"/>
              <a:t>Left ventricular hypertrophy </a:t>
            </a:r>
          </a:p>
          <a:p>
            <a:r>
              <a:rPr lang="en-IN" dirty="0" smtClean="0"/>
              <a:t>Hypertrophic or restrictive </a:t>
            </a:r>
            <a:r>
              <a:rPr lang="en-IN" dirty="0" err="1" smtClean="0"/>
              <a:t>cardiomyopathy</a:t>
            </a:r>
            <a:r>
              <a:rPr lang="en-IN" dirty="0" smtClean="0"/>
              <a:t> </a:t>
            </a:r>
          </a:p>
          <a:p>
            <a:r>
              <a:rPr lang="en-IN" dirty="0" err="1" smtClean="0"/>
              <a:t>Valvular</a:t>
            </a:r>
            <a:r>
              <a:rPr lang="en-IN" dirty="0" smtClean="0"/>
              <a:t> heart disease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4"/>
          </p:nvPr>
        </p:nvSpPr>
        <p:spPr>
          <a:xfrm>
            <a:off x="4645025" y="1905000"/>
            <a:ext cx="4041775" cy="4221163"/>
          </a:xfrm>
        </p:spPr>
        <p:txBody>
          <a:bodyPr>
            <a:normAutofit/>
          </a:bodyPr>
          <a:lstStyle/>
          <a:p>
            <a:r>
              <a:rPr lang="en-IN" dirty="0" smtClean="0"/>
              <a:t>Congenital heart disease </a:t>
            </a:r>
          </a:p>
          <a:p>
            <a:r>
              <a:rPr lang="en-IN" dirty="0" err="1" smtClean="0"/>
              <a:t>Atrial</a:t>
            </a:r>
            <a:r>
              <a:rPr lang="en-IN" dirty="0" smtClean="0"/>
              <a:t> and ventricular </a:t>
            </a:r>
            <a:r>
              <a:rPr lang="en-IN" dirty="0" err="1" smtClean="0"/>
              <a:t>tachyarrhythmias</a:t>
            </a:r>
            <a:r>
              <a:rPr lang="en-IN" dirty="0" smtClean="0"/>
              <a:t> </a:t>
            </a:r>
          </a:p>
          <a:p>
            <a:r>
              <a:rPr lang="en-IN" dirty="0" smtClean="0"/>
              <a:t>Heart contusion </a:t>
            </a:r>
          </a:p>
          <a:p>
            <a:r>
              <a:rPr lang="en-IN" dirty="0" err="1" smtClean="0"/>
              <a:t>Cardioversion</a:t>
            </a:r>
            <a:r>
              <a:rPr lang="en-IN" dirty="0" smtClean="0"/>
              <a:t>, </a:t>
            </a:r>
          </a:p>
          <a:p>
            <a:r>
              <a:rPr lang="en-IN" dirty="0" smtClean="0"/>
              <a:t>ICD shock </a:t>
            </a:r>
          </a:p>
          <a:p>
            <a:r>
              <a:rPr lang="en-IN" dirty="0" smtClean="0"/>
              <a:t>Surgical procedures involving the heart </a:t>
            </a:r>
          </a:p>
          <a:p>
            <a:r>
              <a:rPr lang="en-IN" dirty="0" smtClean="0"/>
              <a:t>Pulmonary hypertension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Non cardiac cause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IN" dirty="0" smtClean="0"/>
              <a:t>Advanced age </a:t>
            </a:r>
          </a:p>
          <a:p>
            <a:r>
              <a:rPr lang="en-IN" dirty="0" err="1" smtClean="0"/>
              <a:t>Ischaemic</a:t>
            </a:r>
            <a:r>
              <a:rPr lang="en-IN" dirty="0" smtClean="0"/>
              <a:t> stroke </a:t>
            </a:r>
          </a:p>
          <a:p>
            <a:r>
              <a:rPr lang="en-IN" dirty="0" smtClean="0"/>
              <a:t>Subarachnoid haemorrhage </a:t>
            </a:r>
          </a:p>
          <a:p>
            <a:r>
              <a:rPr lang="en-IN" dirty="0" smtClean="0"/>
              <a:t>Renal dysfunction </a:t>
            </a:r>
          </a:p>
          <a:p>
            <a:r>
              <a:rPr lang="en-IN" dirty="0" smtClean="0"/>
              <a:t>Liver dysfunction (liver cirrhosis with </a:t>
            </a:r>
            <a:r>
              <a:rPr lang="en-IN" dirty="0" err="1" smtClean="0"/>
              <a:t>ascites</a:t>
            </a:r>
            <a:r>
              <a:rPr lang="en-IN" dirty="0" smtClean="0"/>
              <a:t>) </a:t>
            </a:r>
          </a:p>
          <a:p>
            <a:r>
              <a:rPr lang="en-IN" dirty="0" err="1" smtClean="0"/>
              <a:t>Paraneoplastic</a:t>
            </a:r>
            <a:r>
              <a:rPr lang="en-IN" dirty="0" smtClean="0"/>
              <a:t> syndrome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4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Chronic obstructive pulmonary disease </a:t>
            </a:r>
          </a:p>
          <a:p>
            <a:r>
              <a:rPr lang="en-IN" dirty="0" smtClean="0"/>
              <a:t>Severe infections</a:t>
            </a:r>
          </a:p>
          <a:p>
            <a:r>
              <a:rPr lang="en-IN" dirty="0" smtClean="0"/>
              <a:t>Severe burns </a:t>
            </a:r>
          </a:p>
          <a:p>
            <a:r>
              <a:rPr lang="en-IN" dirty="0" smtClean="0"/>
              <a:t>Anaemia </a:t>
            </a:r>
          </a:p>
          <a:p>
            <a:r>
              <a:rPr lang="en-IN" dirty="0" smtClean="0"/>
              <a:t>Severe metabolic and hormone abnormalities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Lab testing</a:t>
            </a:r>
            <a:endParaRPr lang="en-IN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Renal function- </a:t>
            </a:r>
            <a:r>
              <a:rPr lang="en-IN" dirty="0" err="1" smtClean="0"/>
              <a:t>eGFR</a:t>
            </a:r>
            <a:endParaRPr lang="en-IN" dirty="0" smtClean="0"/>
          </a:p>
          <a:p>
            <a:r>
              <a:rPr lang="en-IN" dirty="0" smtClean="0"/>
              <a:t>BUN –more directly related to severity than </a:t>
            </a:r>
            <a:r>
              <a:rPr lang="en-IN" dirty="0" err="1" smtClean="0"/>
              <a:t>creatinine</a:t>
            </a:r>
            <a:endParaRPr lang="en-IN" dirty="0" smtClean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Electrolytes</a:t>
            </a:r>
          </a:p>
          <a:p>
            <a:r>
              <a:rPr lang="en-IN" dirty="0" smtClean="0"/>
              <a:t>LFT</a:t>
            </a:r>
          </a:p>
          <a:p>
            <a:r>
              <a:rPr lang="en-IN" dirty="0" smtClean="0"/>
              <a:t>TSH</a:t>
            </a:r>
          </a:p>
          <a:p>
            <a:r>
              <a:rPr lang="en-IN" dirty="0" smtClean="0"/>
              <a:t>D-</a:t>
            </a:r>
            <a:r>
              <a:rPr lang="en-IN" dirty="0" err="1" smtClean="0"/>
              <a:t>dimer</a:t>
            </a:r>
            <a:endParaRPr lang="en-IN" dirty="0" smtClean="0"/>
          </a:p>
          <a:p>
            <a:r>
              <a:rPr lang="en-IN" dirty="0" smtClean="0"/>
              <a:t>ABG</a:t>
            </a:r>
          </a:p>
          <a:p>
            <a:r>
              <a:rPr lang="en-IN" dirty="0" err="1" smtClean="0"/>
              <a:t>Procalcitonin</a:t>
            </a:r>
            <a:r>
              <a:rPr lang="en-IN" dirty="0" smtClean="0"/>
              <a:t> 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C:\Users\sony\Desktop\ESC - INVESTIGATIONS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057400"/>
            <a:ext cx="6705600" cy="33528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1143000" y="2286000"/>
            <a:ext cx="56388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Chest X ray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Chest x ray</a:t>
            </a:r>
          </a:p>
          <a:p>
            <a:r>
              <a:rPr lang="en-IN" dirty="0" smtClean="0"/>
              <a:t>Chronic HF subtle findings</a:t>
            </a:r>
          </a:p>
          <a:p>
            <a:pPr>
              <a:buNone/>
            </a:pPr>
            <a:endParaRPr lang="en-IN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19200" y="2895600"/>
          <a:ext cx="7086600" cy="291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2209800"/>
                <a:gridCol w="3276600"/>
              </a:tblGrid>
              <a:tr h="447040">
                <a:tc>
                  <a:txBody>
                    <a:bodyPr/>
                    <a:lstStyle/>
                    <a:p>
                      <a:r>
                        <a:rPr lang="en-IN" dirty="0" smtClean="0"/>
                        <a:t>PVH  GRADE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PCWP (mmHg)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Chest X ray findings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I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12-19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Mild pulmonary </a:t>
                      </a:r>
                      <a:r>
                        <a:rPr lang="en-IN" dirty="0" err="1" smtClean="0"/>
                        <a:t>edema</a:t>
                      </a:r>
                      <a:endParaRPr lang="en-IN" dirty="0" smtClean="0"/>
                    </a:p>
                    <a:p>
                      <a:r>
                        <a:rPr lang="en-IN" dirty="0" smtClean="0"/>
                        <a:t>Vascular</a:t>
                      </a:r>
                      <a:r>
                        <a:rPr lang="en-IN" baseline="0" dirty="0" smtClean="0"/>
                        <a:t> redistribution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II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20-25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 smtClean="0"/>
                        <a:t>Kerley</a:t>
                      </a:r>
                      <a:r>
                        <a:rPr lang="en-IN" baseline="0" dirty="0" smtClean="0"/>
                        <a:t> B lines</a:t>
                      </a:r>
                    </a:p>
                    <a:p>
                      <a:r>
                        <a:rPr lang="en-IN" baseline="0" dirty="0" err="1" smtClean="0"/>
                        <a:t>Peribronchial</a:t>
                      </a:r>
                      <a:r>
                        <a:rPr lang="en-IN" baseline="0" dirty="0" smtClean="0"/>
                        <a:t> cuffing</a:t>
                      </a:r>
                    </a:p>
                    <a:p>
                      <a:r>
                        <a:rPr lang="en-IN" baseline="0" dirty="0" smtClean="0"/>
                        <a:t>Interstitial pulmonary </a:t>
                      </a:r>
                      <a:r>
                        <a:rPr lang="en-IN" baseline="0" dirty="0" err="1" smtClean="0"/>
                        <a:t>edema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III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&gt;25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Alveolar pulmonary </a:t>
                      </a:r>
                      <a:r>
                        <a:rPr lang="en-IN" dirty="0" err="1" smtClean="0"/>
                        <a:t>edema</a:t>
                      </a:r>
                      <a:endParaRPr lang="en-IN" dirty="0" smtClean="0"/>
                    </a:p>
                    <a:p>
                      <a:r>
                        <a:rPr lang="en-IN" dirty="0" smtClean="0"/>
                        <a:t>Air </a:t>
                      </a:r>
                      <a:r>
                        <a:rPr lang="en-IN" dirty="0" err="1" smtClean="0"/>
                        <a:t>bronchogram</a:t>
                      </a:r>
                      <a:endParaRPr lang="en-IN" dirty="0" smtClean="0"/>
                    </a:p>
                    <a:p>
                      <a:r>
                        <a:rPr lang="en-IN" dirty="0" smtClean="0"/>
                        <a:t>Pleural effusion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Chest X ray</a:t>
            </a:r>
            <a:endParaRPr lang="en-IN" dirty="0"/>
          </a:p>
        </p:txBody>
      </p:sp>
      <p:pic>
        <p:nvPicPr>
          <p:cNvPr id="2051" name="Picture 3" descr="C:\Users\sony\Desktop\peribronchial cuffing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62125" y="1452562"/>
            <a:ext cx="6076950" cy="4562475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3352800" y="1752600"/>
            <a:ext cx="2438400" cy="6858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Classification 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503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/>
                <a:gridCol w="1943100"/>
                <a:gridCol w="1943100"/>
                <a:gridCol w="1943100"/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Type of HF</a:t>
                      </a:r>
                      <a:endParaRPr lang="en-IN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IN" dirty="0" err="1" smtClean="0"/>
                        <a:t>HFrEF</a:t>
                      </a:r>
                      <a:endParaRPr lang="en-IN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IN" dirty="0" err="1" smtClean="0"/>
                        <a:t>HFmrEF</a:t>
                      </a:r>
                      <a:endParaRPr lang="en-IN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IN" dirty="0" err="1" smtClean="0"/>
                        <a:t>HFpEF</a:t>
                      </a:r>
                      <a:endParaRPr lang="en-IN" dirty="0"/>
                    </a:p>
                  </a:txBody>
                  <a:tcPr marL="86360" marR="863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Criteria </a:t>
                      </a:r>
                      <a:endParaRPr lang="en-IN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1.Symptoms ± signs</a:t>
                      </a:r>
                      <a:endParaRPr lang="en-IN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1.Symptoms ± signs</a:t>
                      </a:r>
                    </a:p>
                    <a:p>
                      <a:endParaRPr lang="en-IN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1.Symptoms ± signs</a:t>
                      </a:r>
                    </a:p>
                    <a:p>
                      <a:endParaRPr lang="en-IN" dirty="0"/>
                    </a:p>
                  </a:txBody>
                  <a:tcPr marL="86360" marR="86360"/>
                </a:tc>
              </a:tr>
              <a:tr h="3708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2. LVEF&lt;40%</a:t>
                      </a:r>
                      <a:endParaRPr lang="en-IN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2.LVEF 40-49%</a:t>
                      </a:r>
                      <a:endParaRPr lang="en-IN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2.LVEF ≥50%</a:t>
                      </a:r>
                      <a:endParaRPr lang="en-IN" dirty="0"/>
                    </a:p>
                  </a:txBody>
                  <a:tcPr marL="86360" marR="86360"/>
                </a:tc>
              </a:tr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3. Elevated levels of </a:t>
                      </a:r>
                      <a:r>
                        <a:rPr lang="en-IN" dirty="0" err="1" smtClean="0"/>
                        <a:t>natriuretic</a:t>
                      </a:r>
                      <a:r>
                        <a:rPr lang="en-IN" dirty="0" smtClean="0"/>
                        <a:t> peptides</a:t>
                      </a:r>
                    </a:p>
                    <a:p>
                      <a:r>
                        <a:rPr lang="en-IN" dirty="0" smtClean="0"/>
                        <a:t> and </a:t>
                      </a:r>
                      <a:r>
                        <a:rPr lang="en-IN" dirty="0" err="1" smtClean="0"/>
                        <a:t>Atleast</a:t>
                      </a:r>
                      <a:r>
                        <a:rPr lang="en-IN" baseline="0" dirty="0" smtClean="0"/>
                        <a:t> one additional criteria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IN" baseline="0" dirty="0" smtClean="0"/>
                        <a:t>Relevant structural heart disease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IN" baseline="0" dirty="0" smtClean="0"/>
                        <a:t>Diastolic dysfunction</a:t>
                      </a:r>
                    </a:p>
                    <a:p>
                      <a:endParaRPr lang="en-IN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3. Elevated levels of </a:t>
                      </a:r>
                      <a:r>
                        <a:rPr lang="en-IN" dirty="0" err="1" smtClean="0"/>
                        <a:t>natriuretic</a:t>
                      </a:r>
                      <a:r>
                        <a:rPr lang="en-IN" dirty="0" smtClean="0"/>
                        <a:t> peptides</a:t>
                      </a:r>
                    </a:p>
                    <a:p>
                      <a:r>
                        <a:rPr lang="en-IN" dirty="0" smtClean="0"/>
                        <a:t> and </a:t>
                      </a:r>
                      <a:r>
                        <a:rPr lang="en-IN" dirty="0" err="1" smtClean="0"/>
                        <a:t>Atleast</a:t>
                      </a:r>
                      <a:r>
                        <a:rPr lang="en-IN" baseline="0" dirty="0" smtClean="0"/>
                        <a:t> one additional criteria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IN" baseline="0" dirty="0" smtClean="0"/>
                        <a:t>Relevant structural heart disease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IN" baseline="0" dirty="0" smtClean="0"/>
                        <a:t>Diastolic dysfunction</a:t>
                      </a:r>
                    </a:p>
                    <a:p>
                      <a:endParaRPr lang="en-IN" dirty="0" smtClean="0"/>
                    </a:p>
                    <a:p>
                      <a:endParaRPr lang="en-IN" dirty="0"/>
                    </a:p>
                  </a:txBody>
                  <a:tcPr marL="86360" marR="8636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Chest X ray </a:t>
            </a:r>
            <a:endParaRPr lang="en-IN" dirty="0"/>
          </a:p>
        </p:txBody>
      </p:sp>
      <p:pic>
        <p:nvPicPr>
          <p:cNvPr id="3074" name="Picture 2" descr="C:\Users\sony\Desktop\AHF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12364" y="1447800"/>
            <a:ext cx="5976471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ECG</a:t>
            </a:r>
          </a:p>
          <a:p>
            <a:r>
              <a:rPr lang="en-IN" dirty="0" smtClean="0"/>
              <a:t>Echocardiography—</a:t>
            </a:r>
          </a:p>
          <a:p>
            <a:r>
              <a:rPr lang="en-IN" dirty="0" err="1" smtClean="0"/>
              <a:t>Hemodynamically</a:t>
            </a:r>
            <a:r>
              <a:rPr lang="en-IN" dirty="0" smtClean="0"/>
              <a:t> unstable patients</a:t>
            </a:r>
          </a:p>
          <a:p>
            <a:r>
              <a:rPr lang="en-IN" dirty="0" smtClean="0"/>
              <a:t>De novo heart failure patients </a:t>
            </a:r>
            <a:endParaRPr lang="en-IN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Management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Urgent/emergent care</a:t>
            </a:r>
          </a:p>
          <a:p>
            <a:r>
              <a:rPr lang="en-IN" dirty="0" smtClean="0"/>
              <a:t>Hospital care</a:t>
            </a:r>
          </a:p>
          <a:p>
            <a:r>
              <a:rPr lang="en-IN" dirty="0" err="1" smtClean="0"/>
              <a:t>Predischarge</a:t>
            </a:r>
            <a:r>
              <a:rPr lang="en-IN" dirty="0" smtClean="0"/>
              <a:t> planning</a:t>
            </a:r>
          </a:p>
          <a:p>
            <a:r>
              <a:rPr lang="en-IN" dirty="0" err="1" smtClean="0"/>
              <a:t>Postdischarge</a:t>
            </a:r>
            <a:r>
              <a:rPr lang="en-IN" dirty="0" smtClean="0"/>
              <a:t> care  </a:t>
            </a:r>
            <a:endParaRPr lang="en-IN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686800" cy="838200"/>
          </a:xfrm>
        </p:spPr>
        <p:txBody>
          <a:bodyPr>
            <a:normAutofit/>
          </a:bodyPr>
          <a:lstStyle/>
          <a:p>
            <a:r>
              <a:rPr lang="en-IN" sz="2800" dirty="0" smtClean="0"/>
              <a:t>Algorithm for initial stabilisation and management of AHF</a:t>
            </a:r>
            <a:endParaRPr lang="en-IN" sz="2800" dirty="0"/>
          </a:p>
        </p:txBody>
      </p:sp>
      <p:pic>
        <p:nvPicPr>
          <p:cNvPr id="4" name="Picture 6" descr="Cover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4600" y="1066800"/>
            <a:ext cx="4139097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Urgent /emergency care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Establish the diagnosis</a:t>
            </a:r>
          </a:p>
          <a:p>
            <a:r>
              <a:rPr lang="en-IN" dirty="0" smtClean="0"/>
              <a:t>Treat the life threatening abnormalities</a:t>
            </a:r>
          </a:p>
          <a:p>
            <a:r>
              <a:rPr lang="en-IN" dirty="0" smtClean="0"/>
              <a:t>Therapies to rapidly improve symptom relief</a:t>
            </a:r>
          </a:p>
          <a:p>
            <a:r>
              <a:rPr lang="en-IN" dirty="0" err="1" smtClean="0"/>
              <a:t>Etiology</a:t>
            </a:r>
            <a:r>
              <a:rPr lang="en-IN" dirty="0" smtClean="0"/>
              <a:t> and precipitating triggers </a:t>
            </a:r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Oxygen therapy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O2 inhalation</a:t>
            </a:r>
          </a:p>
          <a:p>
            <a:r>
              <a:rPr lang="en-IN" dirty="0" smtClean="0"/>
              <a:t>Severe hypoxemia SaO2 &lt;90% or PaO2 &lt;60 </a:t>
            </a:r>
          </a:p>
          <a:p>
            <a:r>
              <a:rPr lang="en-IN" dirty="0" smtClean="0"/>
              <a:t>COPD avoid high FiO2 </a:t>
            </a:r>
          </a:p>
          <a:p>
            <a:r>
              <a:rPr lang="en-IN" dirty="0" smtClean="0"/>
              <a:t>Ventilation </a:t>
            </a:r>
            <a:endParaRPr lang="en-IN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Oxygen therapy and </a:t>
            </a:r>
            <a:r>
              <a:rPr lang="en-IN" dirty="0" err="1" smtClean="0"/>
              <a:t>Ventilatory</a:t>
            </a:r>
            <a:r>
              <a:rPr lang="en-IN" dirty="0" smtClean="0"/>
              <a:t> support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Monitoring of SpO2 is recommended</a:t>
            </a:r>
          </a:p>
          <a:p>
            <a:r>
              <a:rPr lang="en-IN" dirty="0" smtClean="0"/>
              <a:t>Measurement of blood pH and carbon dioxide tension (possibly including lactate) -- acute pulmonary oedema or previous history of COPD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NIV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Patients with respiratory distress (respiratory rate &gt;25 breaths/min, SpO2 &lt;90%)</a:t>
            </a:r>
          </a:p>
          <a:p>
            <a:r>
              <a:rPr lang="en-IN" dirty="0" smtClean="0"/>
              <a:t>Reduce blood pressure and should be used with caution in </a:t>
            </a:r>
            <a:r>
              <a:rPr lang="en-IN" dirty="0" err="1" smtClean="0"/>
              <a:t>hypotensive</a:t>
            </a:r>
            <a:r>
              <a:rPr lang="en-IN" dirty="0" smtClean="0"/>
              <a:t> patients.</a:t>
            </a:r>
          </a:p>
          <a:p>
            <a:r>
              <a:rPr lang="en-IN" dirty="0" smtClean="0"/>
              <a:t> Blood pressure should be monitored regularly </a:t>
            </a:r>
            <a:endParaRPr lang="en-IN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NIV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CPAP and </a:t>
            </a:r>
            <a:r>
              <a:rPr lang="en-IN" dirty="0" err="1" smtClean="0"/>
              <a:t>BiPPV</a:t>
            </a:r>
            <a:endParaRPr lang="en-IN" dirty="0" smtClean="0"/>
          </a:p>
          <a:p>
            <a:r>
              <a:rPr lang="en-IN" dirty="0" smtClean="0"/>
              <a:t>PEEP – 5-7 cm H2O</a:t>
            </a:r>
          </a:p>
          <a:p>
            <a:r>
              <a:rPr lang="en-IN" dirty="0" smtClean="0"/>
              <a:t>Caution – </a:t>
            </a:r>
            <a:r>
              <a:rPr lang="en-IN" dirty="0" err="1" smtClean="0"/>
              <a:t>cardiogenic</a:t>
            </a:r>
            <a:r>
              <a:rPr lang="en-IN" dirty="0" smtClean="0"/>
              <a:t> shock, RV failure, severe COPD</a:t>
            </a:r>
          </a:p>
          <a:p>
            <a:r>
              <a:rPr lang="en-IN" dirty="0" smtClean="0"/>
              <a:t>Complications– worsening RV failure, </a:t>
            </a:r>
            <a:r>
              <a:rPr lang="en-IN" dirty="0" err="1" smtClean="0"/>
              <a:t>hypercapnea</a:t>
            </a:r>
            <a:r>
              <a:rPr lang="en-IN" dirty="0" smtClean="0"/>
              <a:t>, </a:t>
            </a:r>
            <a:r>
              <a:rPr lang="en-IN" dirty="0" err="1" smtClean="0"/>
              <a:t>pneumothorax</a:t>
            </a:r>
            <a:r>
              <a:rPr lang="en-IN" dirty="0" smtClean="0"/>
              <a:t> and aspiration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Mechanical ventilation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Intubation is recommended</a:t>
            </a:r>
          </a:p>
          <a:p>
            <a:r>
              <a:rPr lang="en-IN" dirty="0" smtClean="0"/>
              <a:t>Respiratory failure, leading to </a:t>
            </a:r>
            <a:r>
              <a:rPr lang="en-IN" dirty="0" err="1" smtClean="0"/>
              <a:t>hypoxaemia</a:t>
            </a:r>
            <a:r>
              <a:rPr lang="en-IN" dirty="0" smtClean="0"/>
              <a:t> (PaO2 &lt;60 mmHg) or </a:t>
            </a:r>
            <a:r>
              <a:rPr lang="en-IN" dirty="0" err="1" smtClean="0"/>
              <a:t>hypercapnea</a:t>
            </a:r>
            <a:r>
              <a:rPr lang="en-IN" dirty="0" smtClean="0"/>
              <a:t>( PaCO2 &gt; 50 mmHg (6.65 </a:t>
            </a:r>
            <a:r>
              <a:rPr lang="en-IN" dirty="0" err="1" smtClean="0"/>
              <a:t>kPa</a:t>
            </a:r>
            <a:r>
              <a:rPr lang="en-IN" dirty="0" smtClean="0"/>
              <a:t>)) and acidosis (pH &lt;7.35) cannot be managed conservatively</a:t>
            </a:r>
            <a:endParaRPr lang="en-I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ACC/ AHA classification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399" cy="293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2433"/>
                <a:gridCol w="4389966"/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 marL="86360" marR="86360"/>
                </a:tc>
              </a:tr>
              <a:tr h="772160">
                <a:tc>
                  <a:txBody>
                    <a:bodyPr/>
                    <a:lstStyle/>
                    <a:p>
                      <a:r>
                        <a:rPr lang="en-IN" dirty="0" smtClean="0"/>
                        <a:t>Stage A </a:t>
                      </a:r>
                      <a:endParaRPr lang="en-IN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pPr rtl="0"/>
                      <a:r>
                        <a:rPr lang="en-IN" sz="18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 RISK OF HF</a:t>
                      </a:r>
                      <a:endParaRPr lang="en-IN" b="0" dirty="0" smtClean="0"/>
                    </a:p>
                    <a:p>
                      <a:pPr rtl="0"/>
                      <a:r>
                        <a:rPr lang="en-IN" sz="18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STRUCTURAL HEART DISEASE</a:t>
                      </a:r>
                      <a:endParaRPr lang="en-IN" b="0" dirty="0" smtClean="0"/>
                    </a:p>
                  </a:txBody>
                  <a:tcPr marL="86360" marR="86360"/>
                </a:tc>
              </a:tr>
              <a:tr h="741680">
                <a:tc>
                  <a:txBody>
                    <a:bodyPr/>
                    <a:lstStyle/>
                    <a:p>
                      <a:r>
                        <a:rPr lang="en-IN" dirty="0" smtClean="0"/>
                        <a:t>Stage</a:t>
                      </a:r>
                      <a:r>
                        <a:rPr lang="en-IN" baseline="0" dirty="0" smtClean="0"/>
                        <a:t> B</a:t>
                      </a:r>
                      <a:endParaRPr lang="en-IN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pPr rtl="0"/>
                      <a:r>
                        <a:rPr lang="en-IN" sz="18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STRUCTURAL HEART DISEASE</a:t>
                      </a:r>
                      <a:endParaRPr lang="en-IN" b="0" dirty="0" smtClean="0"/>
                    </a:p>
                    <a:p>
                      <a:pPr rtl="0"/>
                      <a:r>
                        <a:rPr lang="en-IN" sz="18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SYMPTOMS/SIGNS OF HF</a:t>
                      </a:r>
                      <a:endParaRPr lang="en-IN" b="0" dirty="0" smtClean="0"/>
                    </a:p>
                  </a:txBody>
                  <a:tcPr marL="86360" marR="86360"/>
                </a:tc>
              </a:tr>
              <a:tr h="482600">
                <a:tc>
                  <a:txBody>
                    <a:bodyPr/>
                    <a:lstStyle/>
                    <a:p>
                      <a:r>
                        <a:rPr lang="en-IN" dirty="0" smtClean="0"/>
                        <a:t>Stage</a:t>
                      </a:r>
                      <a:r>
                        <a:rPr lang="en-IN" baseline="0" dirty="0" smtClean="0"/>
                        <a:t> C</a:t>
                      </a:r>
                      <a:endParaRPr lang="en-IN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IN" sz="18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SHD WITH SYMPTOMS &amp; SIGNS OF HF</a:t>
                      </a:r>
                      <a:endParaRPr lang="en-IN" dirty="0"/>
                    </a:p>
                  </a:txBody>
                  <a:tcPr marL="86360" marR="86360"/>
                </a:tc>
              </a:tr>
              <a:tr h="568960">
                <a:tc>
                  <a:txBody>
                    <a:bodyPr/>
                    <a:lstStyle/>
                    <a:p>
                      <a:r>
                        <a:rPr lang="en-IN" dirty="0" smtClean="0"/>
                        <a:t>Stage</a:t>
                      </a:r>
                      <a:r>
                        <a:rPr lang="en-IN" baseline="0" dirty="0" smtClean="0"/>
                        <a:t> D</a:t>
                      </a:r>
                      <a:endParaRPr lang="en-IN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IN" sz="18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REFRACTORY HEART FAILURE</a:t>
                      </a:r>
                      <a:endParaRPr lang="en-IN" dirty="0"/>
                    </a:p>
                  </a:txBody>
                  <a:tcPr marL="86360" marR="8636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6" descr="Cover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414978"/>
            <a:ext cx="3850178" cy="6443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Pharmacotherapy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Loop diuretics </a:t>
            </a:r>
          </a:p>
          <a:p>
            <a:r>
              <a:rPr lang="en-IN" dirty="0" smtClean="0"/>
              <a:t>Combination of loop and </a:t>
            </a:r>
            <a:r>
              <a:rPr lang="en-IN" dirty="0" err="1" smtClean="0"/>
              <a:t>thiazide</a:t>
            </a:r>
            <a:r>
              <a:rPr lang="en-IN" dirty="0" smtClean="0"/>
              <a:t> diuretics---resistant </a:t>
            </a:r>
            <a:r>
              <a:rPr lang="en-IN" dirty="0" err="1" smtClean="0"/>
              <a:t>edema</a:t>
            </a:r>
            <a:r>
              <a:rPr lang="en-IN" dirty="0" smtClean="0"/>
              <a:t> or insufficient symptom response</a:t>
            </a:r>
          </a:p>
          <a:p>
            <a:r>
              <a:rPr lang="en-IN" dirty="0" smtClean="0"/>
              <a:t>Vasodilators </a:t>
            </a:r>
            <a:endParaRPr lang="en-IN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Inotropic</a:t>
            </a:r>
            <a:r>
              <a:rPr lang="en-IN" dirty="0" smtClean="0"/>
              <a:t> agents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Short term iv infusion of </a:t>
            </a:r>
            <a:r>
              <a:rPr lang="en-IN" dirty="0" err="1" smtClean="0"/>
              <a:t>inotropic</a:t>
            </a:r>
            <a:r>
              <a:rPr lang="en-IN" dirty="0" smtClean="0"/>
              <a:t> agents---hypotension and/ or symptoms/signs of </a:t>
            </a:r>
            <a:r>
              <a:rPr lang="en-IN" dirty="0" err="1" smtClean="0"/>
              <a:t>hypoperfusion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IV </a:t>
            </a:r>
            <a:r>
              <a:rPr lang="en-IN" dirty="0" err="1" smtClean="0"/>
              <a:t>levosimendan</a:t>
            </a:r>
            <a:r>
              <a:rPr lang="en-IN" dirty="0" smtClean="0"/>
              <a:t> or PDE III inhibitor– reverse the effect of ß blocker</a:t>
            </a:r>
          </a:p>
          <a:p>
            <a:pPr>
              <a:buNone/>
            </a:pPr>
            <a:endParaRPr lang="en-IN" dirty="0" smtClean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Vasopressors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Preferably </a:t>
            </a:r>
            <a:r>
              <a:rPr lang="en-IN" dirty="0" err="1" smtClean="0"/>
              <a:t>norepinephrine</a:t>
            </a:r>
            <a:r>
              <a:rPr lang="en-IN" dirty="0" smtClean="0"/>
              <a:t> – to increase CO and vital organ perfusion</a:t>
            </a:r>
          </a:p>
          <a:p>
            <a:r>
              <a:rPr lang="en-IN" dirty="0" err="1" smtClean="0"/>
              <a:t>Continous</a:t>
            </a:r>
            <a:r>
              <a:rPr lang="en-IN" dirty="0" smtClean="0"/>
              <a:t> ECG and BP monitoring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Specific clinical presentation-AF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 dirty="0" smtClean="0"/>
          </a:p>
          <a:p>
            <a:endParaRPr lang="en-IN" dirty="0"/>
          </a:p>
        </p:txBody>
      </p:sp>
      <p:pic>
        <p:nvPicPr>
          <p:cNvPr id="1029" name="Picture 5" descr="C:\Users\sony\Desktop\AF AHF 2.gif"/>
          <p:cNvPicPr>
            <a:picLocks noChangeAspect="1" noChangeArrowheads="1"/>
          </p:cNvPicPr>
          <p:nvPr/>
        </p:nvPicPr>
        <p:blipFill>
          <a:blip r:embed="rId2" cstate="print"/>
          <a:srcRect l="-7474" b="31306"/>
          <a:stretch>
            <a:fillRect/>
          </a:stretch>
        </p:blipFill>
        <p:spPr bwMode="auto">
          <a:xfrm>
            <a:off x="2667000" y="1371600"/>
            <a:ext cx="3886200" cy="5105400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2514600" y="1676400"/>
            <a:ext cx="2971800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Oval 8"/>
          <p:cNvSpPr/>
          <p:nvPr/>
        </p:nvSpPr>
        <p:spPr>
          <a:xfrm>
            <a:off x="2743200" y="2895600"/>
            <a:ext cx="2667000" cy="1295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Oval 9"/>
          <p:cNvSpPr/>
          <p:nvPr/>
        </p:nvSpPr>
        <p:spPr>
          <a:xfrm>
            <a:off x="2895600" y="4191000"/>
            <a:ext cx="2362200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AF rhythm control </a:t>
            </a:r>
            <a:endParaRPr lang="en-IN" dirty="0"/>
          </a:p>
        </p:txBody>
      </p:sp>
      <p:pic>
        <p:nvPicPr>
          <p:cNvPr id="2051" name="Picture 3" descr="C:\Users\sony\Desktop\AF ahf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447800"/>
            <a:ext cx="34290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Right ventricular failure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Causes --- most common cause—LV failure</a:t>
            </a:r>
          </a:p>
          <a:p>
            <a:r>
              <a:rPr lang="en-IN" dirty="0" smtClean="0"/>
              <a:t>Isolated RV failure—</a:t>
            </a:r>
          </a:p>
          <a:p>
            <a:r>
              <a:rPr lang="en-IN" dirty="0" smtClean="0"/>
              <a:t>1.pulmonary embolism</a:t>
            </a:r>
          </a:p>
          <a:p>
            <a:r>
              <a:rPr lang="en-IN" dirty="0" smtClean="0"/>
              <a:t>2.acute RV infarction</a:t>
            </a:r>
          </a:p>
          <a:p>
            <a:r>
              <a:rPr lang="en-IN" dirty="0" smtClean="0"/>
              <a:t>3.Severe pulmonary hypertension</a:t>
            </a:r>
          </a:p>
          <a:p>
            <a:r>
              <a:rPr lang="en-IN" dirty="0" smtClean="0"/>
              <a:t>CVP monitoring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err="1" smtClean="0"/>
              <a:t>Inotropic</a:t>
            </a:r>
            <a:r>
              <a:rPr lang="en-IN" dirty="0" smtClean="0"/>
              <a:t> support– increasing RV systolic function with IV </a:t>
            </a:r>
            <a:r>
              <a:rPr lang="en-IN" dirty="0" err="1" smtClean="0"/>
              <a:t>inotropic</a:t>
            </a:r>
            <a:r>
              <a:rPr lang="en-IN" dirty="0" smtClean="0"/>
              <a:t> support</a:t>
            </a:r>
          </a:p>
          <a:p>
            <a:r>
              <a:rPr lang="en-IN" dirty="0" smtClean="0"/>
              <a:t>Selective pulmonary artery </a:t>
            </a:r>
            <a:r>
              <a:rPr lang="en-IN" dirty="0" err="1" smtClean="0"/>
              <a:t>vasodilation</a:t>
            </a:r>
            <a:r>
              <a:rPr lang="en-IN" dirty="0" smtClean="0"/>
              <a:t> by inhaled NO, PG analogues or IV PG analogues– decrease </a:t>
            </a:r>
            <a:r>
              <a:rPr lang="en-IN" dirty="0" err="1" smtClean="0"/>
              <a:t>afterload</a:t>
            </a:r>
            <a:endParaRPr lang="en-IN" dirty="0" smtClean="0"/>
          </a:p>
          <a:p>
            <a:r>
              <a:rPr lang="en-IN" dirty="0" err="1" smtClean="0"/>
              <a:t>Mech</a:t>
            </a:r>
            <a:r>
              <a:rPr lang="en-IN" dirty="0" smtClean="0"/>
              <a:t> </a:t>
            </a:r>
            <a:r>
              <a:rPr lang="en-IN" dirty="0" err="1" smtClean="0"/>
              <a:t>ventilataled—normoxia</a:t>
            </a:r>
            <a:r>
              <a:rPr lang="en-IN" dirty="0" smtClean="0"/>
              <a:t> and </a:t>
            </a:r>
            <a:r>
              <a:rPr lang="en-IN" dirty="0" err="1" smtClean="0"/>
              <a:t>hypocarbia</a:t>
            </a:r>
            <a:r>
              <a:rPr lang="en-IN" dirty="0" smtClean="0"/>
              <a:t>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ACS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High risk group</a:t>
            </a:r>
          </a:p>
          <a:p>
            <a:r>
              <a:rPr lang="en-IN" dirty="0" smtClean="0"/>
              <a:t>Invasive strategy—revascularisation</a:t>
            </a:r>
          </a:p>
          <a:p>
            <a:r>
              <a:rPr lang="en-IN" dirty="0" smtClean="0"/>
              <a:t>Avoid </a:t>
            </a:r>
            <a:r>
              <a:rPr lang="en-IN" dirty="0" err="1" smtClean="0"/>
              <a:t>inotropes</a:t>
            </a:r>
            <a:r>
              <a:rPr lang="en-IN" dirty="0" smtClean="0"/>
              <a:t>—necrosis of ischemic and hibernating myocardium</a:t>
            </a:r>
            <a:endParaRPr lang="en-IN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Cardiogenic</a:t>
            </a:r>
            <a:r>
              <a:rPr lang="en-IN" dirty="0" smtClean="0"/>
              <a:t> shock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Marked hypotension SBP &lt; 80 mm Hg lasting more than 30 min</a:t>
            </a:r>
          </a:p>
          <a:p>
            <a:r>
              <a:rPr lang="en-IN" dirty="0" smtClean="0"/>
              <a:t>Severe reduction of cardiac index &lt;1.8 L/min/m2 despite adequate LV filling pressure (PCWP &gt; 18 </a:t>
            </a:r>
            <a:r>
              <a:rPr lang="en-IN" dirty="0" err="1" smtClean="0"/>
              <a:t>mmhg</a:t>
            </a:r>
            <a:r>
              <a:rPr lang="en-IN" dirty="0" smtClean="0"/>
              <a:t>)</a:t>
            </a:r>
          </a:p>
          <a:p>
            <a:r>
              <a:rPr lang="en-IN" dirty="0" smtClean="0"/>
              <a:t>Organ </a:t>
            </a:r>
            <a:r>
              <a:rPr lang="en-IN" dirty="0" err="1" smtClean="0"/>
              <a:t>hypoperfusion</a:t>
            </a:r>
            <a:endParaRPr lang="en-IN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Asymptomatic LV systolic dysfunction-</a:t>
            </a:r>
            <a:r>
              <a:rPr lang="en-IN" dirty="0" smtClean="0"/>
              <a:t>-a patient who has never exhibited the typical symptoms and/or signs of HF and with a reduced LVEF. </a:t>
            </a:r>
          </a:p>
          <a:p>
            <a:r>
              <a:rPr lang="en-IN" dirty="0" smtClean="0">
                <a:solidFill>
                  <a:srgbClr val="FF0000"/>
                </a:solidFill>
              </a:rPr>
              <a:t>Chronic HF</a:t>
            </a:r>
            <a:r>
              <a:rPr lang="en-IN" dirty="0" smtClean="0"/>
              <a:t>--Patients who have had HF for some time</a:t>
            </a:r>
          </a:p>
          <a:p>
            <a:r>
              <a:rPr lang="en-IN" dirty="0" smtClean="0">
                <a:solidFill>
                  <a:srgbClr val="FF0000"/>
                </a:solidFill>
              </a:rPr>
              <a:t>Stable</a:t>
            </a:r>
            <a:r>
              <a:rPr lang="en-IN" dirty="0" smtClean="0"/>
              <a:t>-- A treated patient with symptoms and signs that have remained generally unchanged for at least 1 month </a:t>
            </a:r>
          </a:p>
          <a:p>
            <a:r>
              <a:rPr lang="en-IN" dirty="0" smtClean="0"/>
              <a:t>If chronic stable HF deteriorates, the patient may be described as ‘</a:t>
            </a:r>
            <a:r>
              <a:rPr lang="en-IN" dirty="0" err="1" smtClean="0"/>
              <a:t>decompensated</a:t>
            </a:r>
            <a:r>
              <a:rPr lang="en-IN" dirty="0" smtClean="0"/>
              <a:t>’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Mechanical causes—MR, cardiac rupture with VSD, </a:t>
            </a:r>
            <a:r>
              <a:rPr lang="en-IN" dirty="0" err="1" smtClean="0"/>
              <a:t>tamponade</a:t>
            </a:r>
            <a:r>
              <a:rPr lang="en-IN" dirty="0" smtClean="0"/>
              <a:t> and isolated RV infarct</a:t>
            </a:r>
          </a:p>
          <a:p>
            <a:r>
              <a:rPr lang="en-IN" dirty="0" smtClean="0"/>
              <a:t>IV </a:t>
            </a:r>
            <a:r>
              <a:rPr lang="en-IN" dirty="0" err="1" smtClean="0"/>
              <a:t>inotropes</a:t>
            </a:r>
            <a:r>
              <a:rPr lang="en-IN" dirty="0" smtClean="0"/>
              <a:t> or vasoconstrictors</a:t>
            </a:r>
          </a:p>
          <a:p>
            <a:r>
              <a:rPr lang="en-IN" dirty="0" smtClean="0"/>
              <a:t>IABP or LVAD –critical refractory cases</a:t>
            </a:r>
            <a:endParaRPr lang="en-IN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Cardiogenic</a:t>
            </a:r>
            <a:r>
              <a:rPr lang="en-IN" dirty="0" smtClean="0"/>
              <a:t> shock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Immediate ECG and echo</a:t>
            </a:r>
          </a:p>
          <a:p>
            <a:r>
              <a:rPr lang="en-IN" dirty="0" smtClean="0"/>
              <a:t>In patients with </a:t>
            </a:r>
            <a:r>
              <a:rPr lang="en-IN" dirty="0" err="1" smtClean="0"/>
              <a:t>cardiogenic</a:t>
            </a:r>
            <a:r>
              <a:rPr lang="en-IN" dirty="0" smtClean="0"/>
              <a:t> shock complicating ACS an immediate coronary angiography is recommended (within 2 hours from hospital admission) with an intent to perform coronary revascularization</a:t>
            </a:r>
          </a:p>
          <a:p>
            <a:r>
              <a:rPr lang="en-IN" dirty="0" err="1" smtClean="0"/>
              <a:t>Continous</a:t>
            </a:r>
            <a:r>
              <a:rPr lang="en-IN" dirty="0" smtClean="0"/>
              <a:t> ECG and BP monitoring</a:t>
            </a:r>
            <a:endParaRPr lang="en-IN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Fluid challenge ( saline or RL &gt; 200 ml/ 15-30 min if there is no signs of overt fluid overload</a:t>
            </a:r>
          </a:p>
          <a:p>
            <a:r>
              <a:rPr lang="en-IN" dirty="0" smtClean="0"/>
              <a:t>Intravenous </a:t>
            </a:r>
            <a:r>
              <a:rPr lang="en-IN" dirty="0" err="1" smtClean="0"/>
              <a:t>inotropic</a:t>
            </a:r>
            <a:r>
              <a:rPr lang="en-IN" dirty="0" smtClean="0"/>
              <a:t> agents (</a:t>
            </a:r>
            <a:r>
              <a:rPr lang="en-IN" dirty="0" err="1" smtClean="0"/>
              <a:t>dobutamine</a:t>
            </a:r>
            <a:r>
              <a:rPr lang="en-IN" dirty="0" smtClean="0"/>
              <a:t>) –increase cardiac output</a:t>
            </a:r>
          </a:p>
          <a:p>
            <a:r>
              <a:rPr lang="en-IN" dirty="0" err="1" smtClean="0"/>
              <a:t>Vasopressors</a:t>
            </a:r>
            <a:r>
              <a:rPr lang="en-IN" dirty="0" smtClean="0"/>
              <a:t> ( </a:t>
            </a:r>
            <a:r>
              <a:rPr lang="en-IN" dirty="0" err="1" smtClean="0"/>
              <a:t>norepinephrine</a:t>
            </a:r>
            <a:r>
              <a:rPr lang="en-IN" dirty="0" smtClean="0"/>
              <a:t> over dopamine)– maintain SBP –when there is persistent </a:t>
            </a:r>
            <a:r>
              <a:rPr lang="en-IN" dirty="0" err="1" smtClean="0"/>
              <a:t>hypoperfusion</a:t>
            </a:r>
            <a:r>
              <a:rPr lang="en-IN" dirty="0" smtClean="0"/>
              <a:t> 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IABP – not routinely recommended</a:t>
            </a:r>
          </a:p>
          <a:p>
            <a:r>
              <a:rPr lang="en-IN" dirty="0" smtClean="0"/>
              <a:t>Short term mechanical circulatory support—refractory </a:t>
            </a:r>
            <a:r>
              <a:rPr lang="en-IN" dirty="0" err="1" smtClean="0"/>
              <a:t>cardiogenic</a:t>
            </a:r>
            <a:r>
              <a:rPr lang="en-IN" dirty="0" smtClean="0"/>
              <a:t> shock</a:t>
            </a:r>
            <a:endParaRPr lang="en-IN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Hospital care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 Complete the diagnostic process</a:t>
            </a:r>
          </a:p>
          <a:p>
            <a:pPr>
              <a:buNone/>
            </a:pPr>
            <a:r>
              <a:rPr lang="en-IN" dirty="0" smtClean="0"/>
              <a:t>Optimize the patient’s hemodynamic profile, volume status, clinical symptoms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Monitoring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Daily weights</a:t>
            </a:r>
          </a:p>
          <a:p>
            <a:r>
              <a:rPr lang="en-IN" dirty="0" smtClean="0"/>
              <a:t>Fluid intake and output</a:t>
            </a:r>
          </a:p>
          <a:p>
            <a:r>
              <a:rPr lang="en-IN" dirty="0" smtClean="0"/>
              <a:t>Vital signs</a:t>
            </a:r>
          </a:p>
          <a:p>
            <a:r>
              <a:rPr lang="en-IN" dirty="0" smtClean="0"/>
              <a:t>Orthostatic BP</a:t>
            </a:r>
          </a:p>
          <a:p>
            <a:r>
              <a:rPr lang="en-IN" dirty="0" smtClean="0"/>
              <a:t>Daily assessment of symptoms &amp; signs</a:t>
            </a:r>
          </a:p>
          <a:p>
            <a:r>
              <a:rPr lang="en-IN" dirty="0" smtClean="0"/>
              <a:t>Laboratory monitoring– daily analysis of electrolytes and renal function </a:t>
            </a:r>
            <a:endParaRPr lang="en-IN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Diagnostic evaluation—echo</a:t>
            </a:r>
          </a:p>
          <a:p>
            <a:r>
              <a:rPr lang="en-IN" dirty="0" smtClean="0"/>
              <a:t>Dietary sodium restriction (2 g daily) and fluid restriction (2 L daily)</a:t>
            </a:r>
          </a:p>
          <a:p>
            <a:r>
              <a:rPr lang="en-IN" dirty="0" smtClean="0"/>
              <a:t>Venous </a:t>
            </a:r>
            <a:r>
              <a:rPr lang="en-IN" dirty="0" err="1" smtClean="0"/>
              <a:t>thromboembolism</a:t>
            </a:r>
            <a:r>
              <a:rPr lang="en-IN" dirty="0" smtClean="0"/>
              <a:t> prophylaxis– indicated </a:t>
            </a:r>
          </a:p>
          <a:p>
            <a:r>
              <a:rPr lang="en-IN" dirty="0" smtClean="0"/>
              <a:t>Other outpatient medications</a:t>
            </a:r>
          </a:p>
          <a:p>
            <a:r>
              <a:rPr lang="en-IN" dirty="0" smtClean="0"/>
              <a:t>Education and behaviour therapy</a:t>
            </a:r>
            <a:endParaRPr lang="en-IN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Risk stratification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In hospital mortality</a:t>
            </a:r>
          </a:p>
          <a:p>
            <a:r>
              <a:rPr lang="en-IN" dirty="0" err="1" smtClean="0"/>
              <a:t>Postdischarge</a:t>
            </a:r>
            <a:r>
              <a:rPr lang="en-IN" dirty="0" smtClean="0"/>
              <a:t> events</a:t>
            </a:r>
            <a:endParaRPr lang="en-IN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 hospital mortality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Elevated BUN</a:t>
            </a:r>
          </a:p>
          <a:p>
            <a:r>
              <a:rPr lang="en-IN" dirty="0" smtClean="0"/>
              <a:t>Lower SBP</a:t>
            </a:r>
          </a:p>
          <a:p>
            <a:r>
              <a:rPr lang="en-IN" dirty="0" smtClean="0"/>
              <a:t>Higher serum </a:t>
            </a:r>
            <a:r>
              <a:rPr lang="en-IN" dirty="0" err="1" smtClean="0"/>
              <a:t>creatinine</a:t>
            </a:r>
            <a:endParaRPr lang="en-IN" dirty="0" smtClean="0"/>
          </a:p>
          <a:p>
            <a:pPr>
              <a:buNone/>
            </a:pPr>
            <a:r>
              <a:rPr lang="en-IN" dirty="0" err="1" smtClean="0"/>
              <a:t>Discrimation</a:t>
            </a:r>
            <a:r>
              <a:rPr lang="en-IN" dirty="0" smtClean="0"/>
              <a:t> of groups with very low mortality risk (2%) to high risk (22%)</a:t>
            </a:r>
            <a:endParaRPr lang="en-IN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Postdischarge</a:t>
            </a:r>
            <a:r>
              <a:rPr lang="en-IN" dirty="0" smtClean="0"/>
              <a:t> events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Substantial risk of mortality or rehospitalisation– first 60-90 days</a:t>
            </a:r>
          </a:p>
          <a:p>
            <a:pPr>
              <a:buNone/>
            </a:pPr>
            <a:r>
              <a:rPr lang="en-IN" dirty="0" smtClean="0"/>
              <a:t>Blood pressure</a:t>
            </a:r>
          </a:p>
          <a:p>
            <a:pPr>
              <a:buNone/>
            </a:pPr>
            <a:r>
              <a:rPr lang="en-IN" dirty="0" smtClean="0"/>
              <a:t>BUN</a:t>
            </a:r>
          </a:p>
          <a:p>
            <a:pPr>
              <a:buNone/>
            </a:pPr>
            <a:r>
              <a:rPr lang="en-IN" dirty="0" smtClean="0"/>
              <a:t>BNP and NT Pro BNP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Congestive HF -- acute or chronic HF with evidence of volume overload</a:t>
            </a:r>
          </a:p>
          <a:p>
            <a:r>
              <a:rPr lang="en-IN" dirty="0" smtClean="0"/>
              <a:t>Advanced HF -- patients with severe symptoms, recurrent </a:t>
            </a:r>
            <a:r>
              <a:rPr lang="en-IN" dirty="0" err="1" smtClean="0"/>
              <a:t>decompensation</a:t>
            </a:r>
            <a:r>
              <a:rPr lang="en-IN" dirty="0" smtClean="0"/>
              <a:t> and severe cardiac dysfunction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Cardiorenal</a:t>
            </a:r>
            <a:r>
              <a:rPr lang="en-IN" dirty="0" smtClean="0"/>
              <a:t> syndrome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Clinical state where the volume overload of HF is resistant or refractory to treatment due to progressive renal insufficiency</a:t>
            </a:r>
          </a:p>
          <a:p>
            <a:r>
              <a:rPr lang="en-IN" dirty="0" smtClean="0"/>
              <a:t>Increase in serum </a:t>
            </a:r>
            <a:r>
              <a:rPr lang="en-IN" dirty="0" err="1" smtClean="0"/>
              <a:t>creatinine</a:t>
            </a:r>
            <a:r>
              <a:rPr lang="en-IN" dirty="0" smtClean="0"/>
              <a:t> &gt; 0.3 mg/dl (or 25% decrease in GFR)</a:t>
            </a:r>
          </a:p>
          <a:p>
            <a:r>
              <a:rPr lang="en-IN" dirty="0" smtClean="0"/>
              <a:t>25- 35% patients </a:t>
            </a:r>
          </a:p>
          <a:p>
            <a:r>
              <a:rPr lang="en-IN" dirty="0" smtClean="0"/>
              <a:t>Changes in renal function-- successful decongestion--transient</a:t>
            </a:r>
            <a:endParaRPr lang="en-IN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err="1" smtClean="0"/>
              <a:t>eGFR</a:t>
            </a:r>
            <a:r>
              <a:rPr lang="en-IN" dirty="0" smtClean="0"/>
              <a:t> </a:t>
            </a:r>
          </a:p>
          <a:p>
            <a:r>
              <a:rPr lang="en-IN" dirty="0" smtClean="0"/>
              <a:t>Hypotension usual cause </a:t>
            </a:r>
          </a:p>
          <a:p>
            <a:r>
              <a:rPr lang="en-IN" dirty="0" smtClean="0"/>
              <a:t>Progressive </a:t>
            </a:r>
            <a:r>
              <a:rPr lang="en-IN" dirty="0" err="1" smtClean="0"/>
              <a:t>detoriation</a:t>
            </a:r>
            <a:r>
              <a:rPr lang="en-IN" dirty="0" smtClean="0"/>
              <a:t> of renal function ( BUN &gt; 80 mg/dl and </a:t>
            </a:r>
            <a:r>
              <a:rPr lang="en-IN" dirty="0" err="1" smtClean="0"/>
              <a:t>creat</a:t>
            </a:r>
            <a:r>
              <a:rPr lang="en-IN" dirty="0" smtClean="0"/>
              <a:t> &gt; 3 mg/dl) or </a:t>
            </a:r>
            <a:r>
              <a:rPr lang="en-IN" dirty="0" err="1" smtClean="0"/>
              <a:t>hyperkalemia</a:t>
            </a:r>
            <a:r>
              <a:rPr lang="en-IN" dirty="0" smtClean="0"/>
              <a:t>--- RAAS inhibitors discontinuation</a:t>
            </a:r>
          </a:p>
          <a:p>
            <a:r>
              <a:rPr lang="en-IN" dirty="0" smtClean="0"/>
              <a:t>Use of IV or oral vasodilators</a:t>
            </a:r>
          </a:p>
          <a:p>
            <a:r>
              <a:rPr lang="en-IN" dirty="0" err="1" smtClean="0"/>
              <a:t>ultrafiltration</a:t>
            </a:r>
            <a:r>
              <a:rPr lang="en-IN" dirty="0" smtClean="0"/>
              <a:t> </a:t>
            </a:r>
            <a:endParaRPr lang="en-IN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Predischarge</a:t>
            </a:r>
            <a:r>
              <a:rPr lang="en-IN" dirty="0" smtClean="0"/>
              <a:t> planning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Optimising chronic oral therapy</a:t>
            </a:r>
          </a:p>
          <a:p>
            <a:r>
              <a:rPr lang="en-IN" dirty="0" smtClean="0"/>
              <a:t>Persistent clinical congestion at discharge—readmission</a:t>
            </a:r>
          </a:p>
          <a:p>
            <a:r>
              <a:rPr lang="en-IN" dirty="0" smtClean="0"/>
              <a:t>Elevation of discharge BNP level</a:t>
            </a:r>
          </a:p>
          <a:p>
            <a:r>
              <a:rPr lang="en-IN" dirty="0" smtClean="0"/>
              <a:t>Evaluation of functional capacity</a:t>
            </a:r>
          </a:p>
          <a:p>
            <a:r>
              <a:rPr lang="en-IN" dirty="0" smtClean="0"/>
              <a:t>ACEI/ ARB/ MRA</a:t>
            </a:r>
          </a:p>
          <a:p>
            <a:r>
              <a:rPr lang="en-IN" dirty="0" err="1" smtClean="0"/>
              <a:t>Sacubitril</a:t>
            </a:r>
            <a:r>
              <a:rPr lang="en-IN" dirty="0" smtClean="0"/>
              <a:t>/</a:t>
            </a:r>
            <a:r>
              <a:rPr lang="en-IN" dirty="0" err="1" smtClean="0"/>
              <a:t>valsartan</a:t>
            </a:r>
            <a:r>
              <a:rPr lang="en-IN" dirty="0" smtClean="0"/>
              <a:t> and </a:t>
            </a:r>
            <a:r>
              <a:rPr lang="en-IN" dirty="0" err="1" smtClean="0"/>
              <a:t>ivabradine</a:t>
            </a:r>
            <a:r>
              <a:rPr lang="en-IN" dirty="0" smtClean="0"/>
              <a:t>—no data to support new initiation</a:t>
            </a:r>
            <a:endParaRPr lang="en-IN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Consideration before discharge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Exacerbating factors addressed</a:t>
            </a:r>
          </a:p>
          <a:p>
            <a:r>
              <a:rPr lang="en-IN" dirty="0" smtClean="0"/>
              <a:t>Near optimal volume status</a:t>
            </a:r>
          </a:p>
          <a:p>
            <a:r>
              <a:rPr lang="en-IN" dirty="0" smtClean="0"/>
              <a:t>Transition from intravenous to oral therapy</a:t>
            </a:r>
          </a:p>
          <a:p>
            <a:r>
              <a:rPr lang="en-IN" dirty="0" smtClean="0"/>
              <a:t>Patient and family education</a:t>
            </a:r>
          </a:p>
          <a:p>
            <a:r>
              <a:rPr lang="en-IN" dirty="0" smtClean="0"/>
              <a:t>LVEF documentation</a:t>
            </a:r>
          </a:p>
          <a:p>
            <a:r>
              <a:rPr lang="en-IN" dirty="0" smtClean="0"/>
              <a:t>Smoking cessation </a:t>
            </a:r>
            <a:r>
              <a:rPr lang="en-IN" dirty="0" err="1" smtClean="0"/>
              <a:t>Counseling</a:t>
            </a:r>
            <a:endParaRPr lang="en-IN" dirty="0" smtClean="0"/>
          </a:p>
          <a:p>
            <a:r>
              <a:rPr lang="en-IN" dirty="0" smtClean="0"/>
              <a:t>Near optimal pharmacological therapy achieved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Considered for patients with advanced HF or recurrent HF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Oral medication regimen stable for 24 hours</a:t>
            </a:r>
          </a:p>
          <a:p>
            <a:r>
              <a:rPr lang="en-IN" dirty="0" smtClean="0"/>
              <a:t>No IV vasodilators or </a:t>
            </a:r>
            <a:r>
              <a:rPr lang="en-IN" dirty="0" err="1" smtClean="0"/>
              <a:t>inotropes</a:t>
            </a:r>
            <a:r>
              <a:rPr lang="en-IN" dirty="0" smtClean="0"/>
              <a:t> for 24 hours</a:t>
            </a:r>
          </a:p>
          <a:p>
            <a:r>
              <a:rPr lang="en-IN" dirty="0" smtClean="0"/>
              <a:t>Ambulation before discharge</a:t>
            </a:r>
          </a:p>
          <a:p>
            <a:r>
              <a:rPr lang="en-IN" dirty="0" smtClean="0"/>
              <a:t>Post discharge follow up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7600" y="2514600"/>
            <a:ext cx="2667000" cy="1143000"/>
          </a:xfrm>
        </p:spPr>
        <p:txBody>
          <a:bodyPr/>
          <a:lstStyle/>
          <a:p>
            <a:r>
              <a:rPr lang="en-IN" dirty="0" smtClean="0"/>
              <a:t>DRUGS </a:t>
            </a:r>
            <a:endParaRPr lang="en-IN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Diuretics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Loop diuretics- </a:t>
            </a:r>
            <a:r>
              <a:rPr lang="en-IN" dirty="0" err="1" smtClean="0"/>
              <a:t>furosemide</a:t>
            </a:r>
            <a:r>
              <a:rPr lang="en-IN" dirty="0" smtClean="0"/>
              <a:t>, </a:t>
            </a:r>
            <a:r>
              <a:rPr lang="en-IN" dirty="0" err="1" smtClean="0"/>
              <a:t>torsemide</a:t>
            </a:r>
            <a:r>
              <a:rPr lang="en-IN" dirty="0" smtClean="0"/>
              <a:t>, </a:t>
            </a:r>
            <a:r>
              <a:rPr lang="en-IN" dirty="0" err="1" smtClean="0"/>
              <a:t>bumetanide</a:t>
            </a:r>
            <a:r>
              <a:rPr lang="en-IN" dirty="0" smtClean="0"/>
              <a:t>, </a:t>
            </a:r>
            <a:r>
              <a:rPr lang="en-IN" dirty="0" err="1" smtClean="0"/>
              <a:t>ethacrynic</a:t>
            </a:r>
            <a:r>
              <a:rPr lang="en-IN" dirty="0" smtClean="0"/>
              <a:t> acid</a:t>
            </a:r>
          </a:p>
          <a:p>
            <a:r>
              <a:rPr lang="en-IN" dirty="0" smtClean="0"/>
              <a:t>Excretion </a:t>
            </a:r>
            <a:r>
              <a:rPr lang="en-IN" dirty="0" err="1" smtClean="0"/>
              <a:t>upto</a:t>
            </a:r>
            <a:r>
              <a:rPr lang="en-IN" dirty="0" smtClean="0"/>
              <a:t> 25% of filtered sodium</a:t>
            </a:r>
          </a:p>
          <a:p>
            <a:r>
              <a:rPr lang="en-IN" dirty="0" smtClean="0"/>
              <a:t>enhance free water clearance</a:t>
            </a:r>
          </a:p>
          <a:p>
            <a:r>
              <a:rPr lang="en-IN" dirty="0" smtClean="0"/>
              <a:t>maintain their efficacy unless renal function is severely impaired</a:t>
            </a:r>
          </a:p>
          <a:p>
            <a:r>
              <a:rPr lang="en-IN" dirty="0" smtClean="0"/>
              <a:t>IV administration – 30 -6o min</a:t>
            </a:r>
          </a:p>
          <a:p>
            <a:r>
              <a:rPr lang="en-IN" dirty="0" smtClean="0"/>
              <a:t>Initial dose </a:t>
            </a:r>
          </a:p>
          <a:p>
            <a:r>
              <a:rPr lang="en-IN" dirty="0" smtClean="0"/>
              <a:t>Steep dose response curve</a:t>
            </a:r>
          </a:p>
          <a:p>
            <a:r>
              <a:rPr lang="en-IN" dirty="0" smtClean="0"/>
              <a:t>Continuous infusion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        Site of action of diuretics</a:t>
            </a:r>
            <a:endParaRPr lang="en-IN" dirty="0"/>
          </a:p>
        </p:txBody>
      </p:sp>
      <p:pic>
        <p:nvPicPr>
          <p:cNvPr id="1026" name="Picture 2" descr="C:\Users\sony\Downloads\Screenshot_20180326_005311 (1)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1725" y="1447800"/>
            <a:ext cx="5557749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Mechanism of action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reversibly inhibit the Na+-K+-2Cl− </a:t>
            </a:r>
            <a:r>
              <a:rPr lang="en-IN" dirty="0" err="1" smtClean="0"/>
              <a:t>symporter</a:t>
            </a:r>
            <a:r>
              <a:rPr lang="en-IN" dirty="0" smtClean="0"/>
              <a:t> (</a:t>
            </a:r>
            <a:r>
              <a:rPr lang="en-IN" dirty="0" err="1" smtClean="0"/>
              <a:t>cotransporter</a:t>
            </a:r>
            <a:r>
              <a:rPr lang="en-IN" dirty="0" smtClean="0"/>
              <a:t>) on the apical membrane of epithelial cells in the thick ascending loop of </a:t>
            </a:r>
            <a:r>
              <a:rPr lang="en-IN" dirty="0" err="1" smtClean="0"/>
              <a:t>Henle</a:t>
            </a:r>
            <a:endParaRPr lang="en-IN" dirty="0" smtClean="0"/>
          </a:p>
          <a:p>
            <a:r>
              <a:rPr lang="en-IN" dirty="0" smtClean="0"/>
              <a:t>The bioavailability of </a:t>
            </a:r>
            <a:r>
              <a:rPr lang="en-IN" dirty="0" err="1" smtClean="0"/>
              <a:t>furosemide</a:t>
            </a:r>
            <a:r>
              <a:rPr lang="en-IN" dirty="0" smtClean="0"/>
              <a:t> ranges from 40% to 70% of the oral dose. In contrast, the oral bioavailability of </a:t>
            </a:r>
            <a:r>
              <a:rPr lang="en-IN" dirty="0" err="1" smtClean="0"/>
              <a:t>bumetanide</a:t>
            </a:r>
            <a:r>
              <a:rPr lang="en-IN" dirty="0" smtClean="0"/>
              <a:t> and </a:t>
            </a:r>
            <a:r>
              <a:rPr lang="en-IN" dirty="0" err="1" smtClean="0"/>
              <a:t>torsemide</a:t>
            </a:r>
            <a:r>
              <a:rPr lang="en-IN" dirty="0" smtClean="0"/>
              <a:t> exceeds 80%</a:t>
            </a:r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Loop diuretics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dirty="0" err="1" smtClean="0"/>
              <a:t>venodilator</a:t>
            </a:r>
            <a:r>
              <a:rPr lang="en-IN" dirty="0" smtClean="0"/>
              <a:t> -- reduces right </a:t>
            </a:r>
            <a:r>
              <a:rPr lang="en-IN" dirty="0" err="1" smtClean="0"/>
              <a:t>atrial</a:t>
            </a:r>
            <a:r>
              <a:rPr lang="en-IN" dirty="0" smtClean="0"/>
              <a:t> and pulmonary capillary wedge pressure (PCWP) within minutes when given intravenously</a:t>
            </a:r>
          </a:p>
          <a:p>
            <a:r>
              <a:rPr lang="en-IN" dirty="0" smtClean="0"/>
              <a:t>release of </a:t>
            </a:r>
            <a:r>
              <a:rPr lang="en-IN" dirty="0" err="1" smtClean="0"/>
              <a:t>vasodilatory</a:t>
            </a:r>
            <a:r>
              <a:rPr lang="en-IN" dirty="0" smtClean="0"/>
              <a:t> prostaglandins</a:t>
            </a:r>
          </a:p>
          <a:p>
            <a:pPr>
              <a:buNone/>
            </a:pP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NYHA class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6477000"/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   Class </a:t>
                      </a:r>
                      <a:endParaRPr lang="en-IN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Patients symptoms</a:t>
                      </a:r>
                      <a:endParaRPr lang="en-IN" dirty="0"/>
                    </a:p>
                  </a:txBody>
                  <a:tcPr marL="86360" marR="863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  I</a:t>
                      </a:r>
                      <a:endParaRPr lang="en-IN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IN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limitation of physical activity. Ordinary physical activity does not cause symptoms of heart failure</a:t>
                      </a:r>
                      <a:endParaRPr lang="en-IN" dirty="0"/>
                    </a:p>
                  </a:txBody>
                  <a:tcPr marL="86360" marR="863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  II</a:t>
                      </a:r>
                      <a:endParaRPr lang="en-IN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IN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Slight limitation of physical activity. Comfortable at rest. Ordinary physical activity results in symptoms of heart failure</a:t>
                      </a:r>
                      <a:endParaRPr lang="en-IN" dirty="0"/>
                    </a:p>
                  </a:txBody>
                  <a:tcPr marL="86360" marR="863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  III</a:t>
                      </a:r>
                      <a:endParaRPr lang="en-IN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IN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Marked limitation of physical activity. Comfortable at rest. Less than ordinary activity causes symptoms of heart failure</a:t>
                      </a:r>
                      <a:endParaRPr lang="en-IN" dirty="0"/>
                    </a:p>
                  </a:txBody>
                  <a:tcPr marL="86360" marR="863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  IV</a:t>
                      </a:r>
                      <a:endParaRPr lang="en-IN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IN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Unable to carry on any physical activity without discomfort. Symptoms of heart failure at rest.</a:t>
                      </a:r>
                      <a:endParaRPr lang="en-IN" dirty="0"/>
                    </a:p>
                  </a:txBody>
                  <a:tcPr marL="86360" marR="8636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Diuretics and vasodilator therapy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Thiazides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Block the Na-</a:t>
            </a:r>
            <a:r>
              <a:rPr lang="en-IN" dirty="0" err="1" smtClean="0"/>
              <a:t>Cl</a:t>
            </a:r>
            <a:r>
              <a:rPr lang="en-IN" dirty="0" smtClean="0"/>
              <a:t> transporter in the cortical portion of the ascending loop of </a:t>
            </a:r>
            <a:r>
              <a:rPr lang="en-IN" dirty="0" err="1" smtClean="0"/>
              <a:t>Henle</a:t>
            </a:r>
            <a:r>
              <a:rPr lang="en-IN" dirty="0" smtClean="0"/>
              <a:t> and the distal convoluted tubule</a:t>
            </a:r>
          </a:p>
          <a:p>
            <a:r>
              <a:rPr lang="en-IN" dirty="0" err="1" smtClean="0"/>
              <a:t>Thiazide</a:t>
            </a:r>
            <a:r>
              <a:rPr lang="en-IN" dirty="0" smtClean="0"/>
              <a:t> like diuretics---</a:t>
            </a:r>
            <a:r>
              <a:rPr lang="en-IN" dirty="0" err="1" smtClean="0"/>
              <a:t>Metolazone</a:t>
            </a:r>
            <a:r>
              <a:rPr lang="en-IN" dirty="0" smtClean="0"/>
              <a:t>, a </a:t>
            </a:r>
            <a:r>
              <a:rPr lang="en-IN" dirty="0" err="1" smtClean="0"/>
              <a:t>quinazoline</a:t>
            </a:r>
            <a:r>
              <a:rPr lang="en-IN" dirty="0" smtClean="0"/>
              <a:t> </a:t>
            </a:r>
            <a:r>
              <a:rPr lang="en-IN" dirty="0" err="1" smtClean="0"/>
              <a:t>sulfonamide</a:t>
            </a:r>
            <a:endParaRPr lang="en-IN" dirty="0" smtClean="0"/>
          </a:p>
          <a:p>
            <a:r>
              <a:rPr lang="en-IN" dirty="0" smtClean="0"/>
              <a:t>IV </a:t>
            </a:r>
            <a:r>
              <a:rPr lang="en-IN" dirty="0" err="1" smtClean="0"/>
              <a:t>chlorothiazide</a:t>
            </a:r>
            <a:r>
              <a:rPr lang="en-IN" dirty="0" smtClean="0"/>
              <a:t> 500-1000 mg or oral </a:t>
            </a:r>
            <a:r>
              <a:rPr lang="en-IN" dirty="0" err="1" smtClean="0"/>
              <a:t>metalazone</a:t>
            </a:r>
            <a:r>
              <a:rPr lang="en-IN" dirty="0" smtClean="0"/>
              <a:t>  (2.5-5 mg) given before loop diuretic</a:t>
            </a:r>
          </a:p>
          <a:p>
            <a:r>
              <a:rPr lang="en-IN" dirty="0" err="1" smtClean="0"/>
              <a:t>Spironolactone</a:t>
            </a:r>
            <a:r>
              <a:rPr lang="en-IN" dirty="0" smtClean="0"/>
              <a:t> or </a:t>
            </a:r>
            <a:r>
              <a:rPr lang="en-IN" dirty="0" err="1" smtClean="0"/>
              <a:t>eplerenone</a:t>
            </a:r>
            <a:endParaRPr lang="en-IN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Thiazides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Increase the fractional excretion of sodium to only 5% to 10% of the filtered load</a:t>
            </a:r>
          </a:p>
          <a:p>
            <a:r>
              <a:rPr lang="en-IN" dirty="0" smtClean="0"/>
              <a:t>Tend to decrease free water clearance</a:t>
            </a:r>
          </a:p>
          <a:p>
            <a:r>
              <a:rPr lang="en-IN" dirty="0" smtClean="0"/>
              <a:t>Lose their effectiveness in patients with impaired renal function (</a:t>
            </a:r>
            <a:r>
              <a:rPr lang="en-IN" dirty="0" err="1" smtClean="0"/>
              <a:t>CrCl</a:t>
            </a:r>
            <a:r>
              <a:rPr lang="en-IN" dirty="0" smtClean="0"/>
              <a:t> &lt;40 </a:t>
            </a:r>
            <a:r>
              <a:rPr lang="en-IN" dirty="0" err="1" smtClean="0"/>
              <a:t>mL</a:t>
            </a:r>
            <a:r>
              <a:rPr lang="en-IN" dirty="0" smtClean="0"/>
              <a:t>/min )</a:t>
            </a:r>
            <a:endParaRPr lang="en-IN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Diuretic resistance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4400" y="30480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Causes of diuretic resistance 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C:\Users\sony\Downloads\Screenshot_20180326_005417 (1)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1066800"/>
            <a:ext cx="6282526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 descr="C:\Users\sony\Downloads\Screenshot_20180326_005843 (1)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6540" y="1524000"/>
            <a:ext cx="5185412" cy="4495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Management of diuretic resistance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IN" dirty="0" smtClean="0"/>
              <a:t>Diuretic resistant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Two classes of diuretic concurrently</a:t>
            </a:r>
          </a:p>
          <a:p>
            <a:pPr>
              <a:buNone/>
            </a:pPr>
            <a:r>
              <a:rPr lang="en-IN" dirty="0" err="1" smtClean="0"/>
              <a:t>Thiazides</a:t>
            </a:r>
            <a:r>
              <a:rPr lang="en-IN" dirty="0" smtClean="0"/>
              <a:t> advantages---1. long acting</a:t>
            </a:r>
          </a:p>
          <a:p>
            <a:pPr>
              <a:buNone/>
            </a:pPr>
            <a:r>
              <a:rPr lang="en-IN" dirty="0" smtClean="0"/>
              <a:t>2. carbonic </a:t>
            </a:r>
            <a:r>
              <a:rPr lang="en-IN" dirty="0" err="1" smtClean="0"/>
              <a:t>anhydrase</a:t>
            </a:r>
            <a:r>
              <a:rPr lang="en-IN" dirty="0" smtClean="0"/>
              <a:t> inhibition</a:t>
            </a:r>
          </a:p>
          <a:p>
            <a:pPr>
              <a:buFont typeface="Wingdings" pitchFamily="2" charset="2"/>
              <a:buChar char="Ø"/>
            </a:pPr>
            <a:r>
              <a:rPr lang="en-IN" dirty="0" err="1" smtClean="0"/>
              <a:t>Metolazone</a:t>
            </a:r>
            <a:r>
              <a:rPr lang="en-IN" dirty="0" smtClean="0"/>
              <a:t> 2.5-10 mg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HCTZ 50-100 mg/day</a:t>
            </a:r>
            <a:endParaRPr lang="en-IN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Diuretic resistance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Cardio renal syndrome</a:t>
            </a:r>
          </a:p>
          <a:p>
            <a:r>
              <a:rPr lang="en-IN" dirty="0" err="1" smtClean="0"/>
              <a:t>Prerenal</a:t>
            </a:r>
            <a:r>
              <a:rPr lang="en-IN" dirty="0" smtClean="0"/>
              <a:t>??</a:t>
            </a:r>
            <a:endParaRPr lang="en-IN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Vasodilators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Venous dilators</a:t>
            </a:r>
          </a:p>
          <a:p>
            <a:r>
              <a:rPr lang="en-IN" dirty="0" smtClean="0"/>
              <a:t>Arterial dilators</a:t>
            </a:r>
          </a:p>
          <a:p>
            <a:r>
              <a:rPr lang="en-IN" dirty="0" smtClean="0"/>
              <a:t>Balanced</a:t>
            </a:r>
          </a:p>
          <a:p>
            <a:pPr>
              <a:buNone/>
            </a:pPr>
            <a:r>
              <a:rPr lang="en-IN" dirty="0" smtClean="0"/>
              <a:t>Organic Nitrate--sodium </a:t>
            </a:r>
            <a:r>
              <a:rPr lang="en-IN" dirty="0" err="1" smtClean="0"/>
              <a:t>nitropruside</a:t>
            </a:r>
            <a:r>
              <a:rPr lang="en-IN" dirty="0" smtClean="0"/>
              <a:t>, </a:t>
            </a:r>
            <a:r>
              <a:rPr lang="en-IN" dirty="0" err="1" smtClean="0"/>
              <a:t>nesiritide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Activate soluble GC</a:t>
            </a:r>
          </a:p>
          <a:p>
            <a:pPr>
              <a:buNone/>
            </a:pPr>
            <a:r>
              <a:rPr lang="en-IN" dirty="0" smtClean="0"/>
              <a:t>Used with caution in patients who are preload or </a:t>
            </a:r>
            <a:r>
              <a:rPr lang="en-IN" dirty="0" err="1" smtClean="0"/>
              <a:t>afterload</a:t>
            </a:r>
            <a:r>
              <a:rPr lang="en-IN" dirty="0" smtClean="0"/>
              <a:t> dependent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Symptom severity-- terminology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NYHA functional classification -- severity of symptoms and exercise intolerance. </a:t>
            </a:r>
          </a:p>
          <a:p>
            <a:r>
              <a:rPr lang="en-IN" dirty="0" smtClean="0"/>
              <a:t>Symptom severity correlates poorly with many measures of LV function</a:t>
            </a:r>
          </a:p>
          <a:p>
            <a:r>
              <a:rPr lang="en-IN" dirty="0" smtClean="0"/>
              <a:t>Relationship between the severity of symptoms and survival, patients with mild symptoms may still have an increased risk of hospitalization and death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Nitrates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Potent </a:t>
            </a:r>
            <a:r>
              <a:rPr lang="en-IN" dirty="0" err="1" smtClean="0"/>
              <a:t>venodilators</a:t>
            </a:r>
            <a:endParaRPr lang="en-IN" dirty="0" smtClean="0"/>
          </a:p>
          <a:p>
            <a:r>
              <a:rPr lang="en-IN" dirty="0" smtClean="0"/>
              <a:t>Higher doses– also arteriolar vasodilators</a:t>
            </a:r>
          </a:p>
          <a:p>
            <a:r>
              <a:rPr lang="en-IN" dirty="0" smtClean="0"/>
              <a:t>Selective for </a:t>
            </a:r>
            <a:r>
              <a:rPr lang="en-IN" dirty="0" err="1" smtClean="0"/>
              <a:t>epicardial</a:t>
            </a:r>
            <a:r>
              <a:rPr lang="en-IN" dirty="0" smtClean="0"/>
              <a:t> coronary arteries– increased coronary blood flow</a:t>
            </a:r>
          </a:p>
          <a:p>
            <a:r>
              <a:rPr lang="en-IN" dirty="0" smtClean="0"/>
              <a:t>Starting dose 20 µg/min</a:t>
            </a:r>
          </a:p>
          <a:p>
            <a:r>
              <a:rPr lang="en-IN" dirty="0" smtClean="0"/>
              <a:t>Dose range 40-400 µg/min</a:t>
            </a:r>
          </a:p>
          <a:p>
            <a:r>
              <a:rPr lang="en-IN" dirty="0" smtClean="0"/>
              <a:t>Side effects</a:t>
            </a:r>
          </a:p>
          <a:p>
            <a:r>
              <a:rPr lang="en-IN" dirty="0" smtClean="0"/>
              <a:t>Tolerance 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Sodium </a:t>
            </a:r>
            <a:r>
              <a:rPr lang="en-IN" dirty="0" err="1" smtClean="0"/>
              <a:t>nitroprusside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Balanced reduction in </a:t>
            </a:r>
            <a:r>
              <a:rPr lang="en-IN" dirty="0" err="1" smtClean="0"/>
              <a:t>afterload</a:t>
            </a:r>
            <a:r>
              <a:rPr lang="en-IN" dirty="0" smtClean="0"/>
              <a:t>, preload</a:t>
            </a:r>
          </a:p>
          <a:p>
            <a:r>
              <a:rPr lang="en-IN" dirty="0" err="1" smtClean="0"/>
              <a:t>Titratable</a:t>
            </a:r>
            <a:r>
              <a:rPr lang="en-IN" dirty="0" smtClean="0"/>
              <a:t>---very short half life</a:t>
            </a:r>
          </a:p>
          <a:p>
            <a:r>
              <a:rPr lang="en-IN" dirty="0" smtClean="0"/>
              <a:t>Markedly elevated </a:t>
            </a:r>
            <a:r>
              <a:rPr lang="en-IN" dirty="0" err="1" smtClean="0"/>
              <a:t>afterload</a:t>
            </a:r>
            <a:r>
              <a:rPr lang="en-IN" dirty="0" smtClean="0"/>
              <a:t> (hypertensive AHF)</a:t>
            </a:r>
          </a:p>
          <a:p>
            <a:r>
              <a:rPr lang="en-IN" dirty="0" smtClean="0"/>
              <a:t>Moderate – severe MR</a:t>
            </a:r>
          </a:p>
          <a:p>
            <a:r>
              <a:rPr lang="en-IN" dirty="0" smtClean="0"/>
              <a:t>Tapering the dose Before discontinuation – avoid rebound hypertension</a:t>
            </a:r>
          </a:p>
          <a:p>
            <a:r>
              <a:rPr lang="en-IN" dirty="0" smtClean="0"/>
              <a:t>Cyanide </a:t>
            </a:r>
            <a:r>
              <a:rPr lang="en-IN" dirty="0" err="1" smtClean="0"/>
              <a:t>metabolides</a:t>
            </a:r>
            <a:endParaRPr lang="en-IN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Side effects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dirty="0" err="1" smtClean="0"/>
              <a:t>Prodrug</a:t>
            </a:r>
            <a:r>
              <a:rPr lang="en-IN" dirty="0" smtClean="0"/>
              <a:t>—NO + cyanide</a:t>
            </a:r>
          </a:p>
          <a:p>
            <a:r>
              <a:rPr lang="en-IN" dirty="0" smtClean="0"/>
              <a:t>Improve myocardial oxygen demand– by reducing </a:t>
            </a:r>
            <a:r>
              <a:rPr lang="en-IN" dirty="0" err="1" smtClean="0"/>
              <a:t>afterload</a:t>
            </a:r>
            <a:endParaRPr lang="en-IN" dirty="0" smtClean="0"/>
          </a:p>
          <a:p>
            <a:r>
              <a:rPr lang="en-IN" dirty="0" smtClean="0"/>
              <a:t>Severe hypotension is unusual and rapidly resolves</a:t>
            </a:r>
          </a:p>
          <a:p>
            <a:r>
              <a:rPr lang="en-IN" dirty="0" smtClean="0">
                <a:solidFill>
                  <a:srgbClr val="FF0000"/>
                </a:solidFill>
              </a:rPr>
              <a:t>Coronary steal</a:t>
            </a:r>
            <a:r>
              <a:rPr lang="en-IN" dirty="0" smtClean="0"/>
              <a:t>—significant vasodilatation of </a:t>
            </a:r>
            <a:r>
              <a:rPr lang="en-IN" dirty="0" err="1" smtClean="0"/>
              <a:t>intramyocardial</a:t>
            </a:r>
            <a:r>
              <a:rPr lang="en-IN" dirty="0" smtClean="0"/>
              <a:t> vasculature– not recommended for acute MI</a:t>
            </a:r>
          </a:p>
          <a:p>
            <a:r>
              <a:rPr lang="en-IN" dirty="0" smtClean="0"/>
              <a:t>Cyanide </a:t>
            </a:r>
            <a:r>
              <a:rPr lang="en-IN" dirty="0" err="1" smtClean="0"/>
              <a:t>metabolide</a:t>
            </a:r>
            <a:r>
              <a:rPr lang="en-IN" dirty="0" smtClean="0"/>
              <a:t> – headache, nausea, abdominal discomfort, dissociation, </a:t>
            </a:r>
            <a:r>
              <a:rPr lang="en-IN" dirty="0" err="1" smtClean="0"/>
              <a:t>dysphoria</a:t>
            </a:r>
            <a:endParaRPr lang="en-IN" dirty="0" smtClean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Cyanide rarely accumulates –impaired hepatic function, renal imp, doses&gt; 250 µg/min for more than 48 hrs increases risk</a:t>
            </a:r>
            <a:endParaRPr lang="en-IN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Inotropes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Increase cardiac output thro </a:t>
            </a:r>
            <a:r>
              <a:rPr lang="en-IN" dirty="0" err="1" smtClean="0"/>
              <a:t>cAMP</a:t>
            </a:r>
            <a:r>
              <a:rPr lang="en-IN" dirty="0" smtClean="0"/>
              <a:t> mediated </a:t>
            </a:r>
            <a:r>
              <a:rPr lang="en-IN" dirty="0" err="1" smtClean="0"/>
              <a:t>inotropy</a:t>
            </a:r>
            <a:endParaRPr lang="en-IN" dirty="0" smtClean="0"/>
          </a:p>
          <a:p>
            <a:r>
              <a:rPr lang="en-IN" dirty="0" smtClean="0"/>
              <a:t>Even short term use—</a:t>
            </a:r>
            <a:r>
              <a:rPr lang="en-IN" dirty="0" err="1" smtClean="0"/>
              <a:t>arrythmias</a:t>
            </a:r>
            <a:r>
              <a:rPr lang="en-IN" dirty="0" smtClean="0"/>
              <a:t>, hypotension, increase in mortality</a:t>
            </a:r>
          </a:p>
          <a:p>
            <a:r>
              <a:rPr lang="en-IN" dirty="0" smtClean="0"/>
              <a:t>CAD high risk—reduced coronary perfusion and increased myocardial o2 requirement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Only in </a:t>
            </a:r>
            <a:r>
              <a:rPr lang="en-IN" dirty="0" err="1" smtClean="0"/>
              <a:t>pateints</a:t>
            </a:r>
            <a:r>
              <a:rPr lang="en-IN" dirty="0" smtClean="0"/>
              <a:t> with reduced EF, with low SBP &lt;90 or low cardiac output in the presence of congestion and organ </a:t>
            </a:r>
            <a:r>
              <a:rPr lang="en-IN" dirty="0" err="1" smtClean="0"/>
              <a:t>hypoperfusion</a:t>
            </a:r>
            <a:r>
              <a:rPr lang="en-IN" dirty="0" smtClean="0"/>
              <a:t> </a:t>
            </a:r>
          </a:p>
          <a:p>
            <a:r>
              <a:rPr lang="en-IN" dirty="0" smtClean="0"/>
              <a:t>Close monitoring and stopped as soon as possible</a:t>
            </a:r>
          </a:p>
          <a:p>
            <a:r>
              <a:rPr lang="en-IN" dirty="0" smtClean="0"/>
              <a:t>Increase conduction thro AV node, rapid ventricular response—AF</a:t>
            </a:r>
          </a:p>
          <a:p>
            <a:r>
              <a:rPr lang="en-IN" dirty="0" err="1" smtClean="0"/>
              <a:t>Cardiogenic</a:t>
            </a:r>
            <a:r>
              <a:rPr lang="en-IN" dirty="0" smtClean="0"/>
              <a:t> shock- temporary therapy</a:t>
            </a:r>
            <a:endParaRPr lang="en-IN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Dobutamine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Most commonly used </a:t>
            </a:r>
            <a:r>
              <a:rPr lang="en-IN" dirty="0" err="1" smtClean="0"/>
              <a:t>inotrope</a:t>
            </a:r>
            <a:endParaRPr lang="en-IN" dirty="0" smtClean="0"/>
          </a:p>
          <a:p>
            <a:r>
              <a:rPr lang="en-IN" dirty="0" smtClean="0"/>
              <a:t>Beta1 and beta2 agonist---multiple actions</a:t>
            </a:r>
            <a:endParaRPr lang="en-IN" baseline="30000" dirty="0" smtClean="0"/>
          </a:p>
          <a:p>
            <a:r>
              <a:rPr lang="en-IN" dirty="0" smtClean="0"/>
              <a:t>Beta receptor stimulation-- increased </a:t>
            </a:r>
            <a:r>
              <a:rPr lang="en-IN" dirty="0" err="1" smtClean="0"/>
              <a:t>inotropy</a:t>
            </a:r>
            <a:r>
              <a:rPr lang="en-IN" dirty="0" smtClean="0"/>
              <a:t> and </a:t>
            </a:r>
            <a:r>
              <a:rPr lang="en-IN" dirty="0" err="1" smtClean="0"/>
              <a:t>chronotropy</a:t>
            </a:r>
            <a:r>
              <a:rPr lang="en-IN" dirty="0" smtClean="0"/>
              <a:t>—thro increased </a:t>
            </a:r>
            <a:r>
              <a:rPr lang="en-IN" dirty="0" err="1" smtClean="0"/>
              <a:t>cAMP</a:t>
            </a:r>
            <a:r>
              <a:rPr lang="en-IN" dirty="0" smtClean="0"/>
              <a:t> and calcium and direct activation of voltage sensitive calcium channel</a:t>
            </a:r>
          </a:p>
          <a:p>
            <a:r>
              <a:rPr lang="en-IN" dirty="0" smtClean="0"/>
              <a:t>Low dose—beta2 and alpha receptor stimulation—</a:t>
            </a:r>
            <a:r>
              <a:rPr lang="en-IN" dirty="0" err="1" smtClean="0"/>
              <a:t>vasodilation</a:t>
            </a:r>
            <a:r>
              <a:rPr lang="en-IN" dirty="0" smtClean="0"/>
              <a:t>—decrease </a:t>
            </a:r>
            <a:r>
              <a:rPr lang="en-IN" dirty="0" err="1" smtClean="0"/>
              <a:t>svr</a:t>
            </a:r>
            <a:r>
              <a:rPr lang="en-IN" dirty="0" smtClean="0"/>
              <a:t>- reduction in </a:t>
            </a:r>
            <a:r>
              <a:rPr lang="en-IN" dirty="0" err="1" smtClean="0"/>
              <a:t>afterload</a:t>
            </a:r>
            <a:r>
              <a:rPr lang="en-IN" dirty="0" smtClean="0"/>
              <a:t>—increase cardiac output</a:t>
            </a:r>
          </a:p>
          <a:p>
            <a:r>
              <a:rPr lang="en-IN" dirty="0" smtClean="0"/>
              <a:t>Higher dose –vasoconstriction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Dobutamine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1-2 µg/kg/min improve renal perfusion</a:t>
            </a:r>
          </a:p>
          <a:p>
            <a:r>
              <a:rPr lang="en-IN" dirty="0" smtClean="0"/>
              <a:t>Higher doses 5-10 µg/kg/min---for profound </a:t>
            </a:r>
            <a:r>
              <a:rPr lang="en-IN" dirty="0" err="1" smtClean="0"/>
              <a:t>hypoperfusion</a:t>
            </a:r>
            <a:endParaRPr lang="en-IN" dirty="0" smtClean="0"/>
          </a:p>
          <a:p>
            <a:r>
              <a:rPr lang="en-IN" dirty="0" err="1" smtClean="0"/>
              <a:t>Tachyphylaxis</a:t>
            </a:r>
            <a:r>
              <a:rPr lang="en-IN" dirty="0" smtClean="0"/>
              <a:t> may occur-infusions &gt;24-48 hrs –receptor desensitization</a:t>
            </a:r>
          </a:p>
          <a:p>
            <a:r>
              <a:rPr lang="en-IN" dirty="0" err="1" smtClean="0"/>
              <a:t>Dobutamine</a:t>
            </a:r>
            <a:r>
              <a:rPr lang="en-IN" dirty="0" smtClean="0"/>
              <a:t> or dopamine preferred </a:t>
            </a:r>
            <a:r>
              <a:rPr lang="en-IN" dirty="0" err="1" smtClean="0"/>
              <a:t>inotrope</a:t>
            </a:r>
            <a:r>
              <a:rPr lang="en-IN" dirty="0" smtClean="0"/>
              <a:t>– patients with hypotension and renal dysfunction</a:t>
            </a:r>
          </a:p>
          <a:p>
            <a:r>
              <a:rPr lang="en-IN" dirty="0" smtClean="0"/>
              <a:t>Lowest effective dose must be used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Adverse effects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Tachycardia</a:t>
            </a:r>
          </a:p>
          <a:p>
            <a:r>
              <a:rPr lang="en-IN" dirty="0" smtClean="0"/>
              <a:t>Increasing  ventricular response to AF, </a:t>
            </a:r>
          </a:p>
          <a:p>
            <a:r>
              <a:rPr lang="en-IN" dirty="0" err="1" smtClean="0"/>
              <a:t>Arrythmia</a:t>
            </a:r>
            <a:endParaRPr lang="en-IN" dirty="0" smtClean="0"/>
          </a:p>
          <a:p>
            <a:r>
              <a:rPr lang="en-IN" dirty="0" smtClean="0"/>
              <a:t>Myocardial ischemia </a:t>
            </a:r>
          </a:p>
          <a:p>
            <a:r>
              <a:rPr lang="en-IN" dirty="0" err="1" smtClean="0"/>
              <a:t>cardiomyocyte</a:t>
            </a:r>
            <a:r>
              <a:rPr lang="en-IN" dirty="0" smtClean="0"/>
              <a:t> necrosis</a:t>
            </a:r>
          </a:p>
          <a:p>
            <a:r>
              <a:rPr lang="en-IN" dirty="0" smtClean="0"/>
              <a:t>CASINO study---increased mortality</a:t>
            </a:r>
            <a:endParaRPr lang="en-IN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Dopamine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Endogenous precursor of </a:t>
            </a:r>
            <a:r>
              <a:rPr lang="en-IN" dirty="0" err="1" smtClean="0"/>
              <a:t>norepinephrine</a:t>
            </a:r>
            <a:r>
              <a:rPr lang="en-IN" dirty="0" smtClean="0"/>
              <a:t> and epinephrine</a:t>
            </a:r>
          </a:p>
          <a:p>
            <a:r>
              <a:rPr lang="en-IN" dirty="0" smtClean="0"/>
              <a:t>Activation of adrenergic receptors (</a:t>
            </a:r>
            <a:r>
              <a:rPr lang="el-GR" dirty="0" smtClean="0"/>
              <a:t>α</a:t>
            </a:r>
            <a:r>
              <a:rPr lang="en-IN" dirty="0" smtClean="0"/>
              <a:t>, </a:t>
            </a:r>
            <a:r>
              <a:rPr lang="el-GR" dirty="0" smtClean="0"/>
              <a:t>β</a:t>
            </a:r>
            <a:r>
              <a:rPr lang="en-IN" dirty="0" smtClean="0"/>
              <a:t>1, </a:t>
            </a:r>
            <a:r>
              <a:rPr lang="el-GR" dirty="0" smtClean="0"/>
              <a:t>β</a:t>
            </a:r>
            <a:r>
              <a:rPr lang="en-IN" dirty="0" smtClean="0"/>
              <a:t>2)and </a:t>
            </a:r>
            <a:r>
              <a:rPr lang="en-IN" dirty="0" err="1" smtClean="0"/>
              <a:t>dopaminergic</a:t>
            </a:r>
            <a:r>
              <a:rPr lang="en-IN" dirty="0" smtClean="0"/>
              <a:t> receptors (D1, D2 )</a:t>
            </a:r>
          </a:p>
          <a:p>
            <a:r>
              <a:rPr lang="en-IN" dirty="0" smtClean="0"/>
              <a:t>Rapid release of NE– precipitate tachycardia, </a:t>
            </a:r>
            <a:r>
              <a:rPr lang="en-IN" dirty="0" err="1" smtClean="0"/>
              <a:t>atrial</a:t>
            </a:r>
            <a:r>
              <a:rPr lang="en-IN" dirty="0" smtClean="0"/>
              <a:t> and ventricular </a:t>
            </a:r>
            <a:r>
              <a:rPr lang="en-IN" dirty="0" err="1" smtClean="0"/>
              <a:t>arrythmia</a:t>
            </a:r>
            <a:r>
              <a:rPr lang="en-IN" dirty="0" smtClean="0"/>
              <a:t> </a:t>
            </a:r>
          </a:p>
          <a:p>
            <a:endParaRPr lang="en-IN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1432</TotalTime>
  <Words>4027</Words>
  <Application>Microsoft Office PowerPoint</Application>
  <PresentationFormat>On-screen Show (4:3)</PresentationFormat>
  <Paragraphs>689</Paragraphs>
  <Slides>144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144</vt:i4>
      </vt:variant>
    </vt:vector>
  </HeadingPairs>
  <TitlesOfParts>
    <vt:vector size="145" baseType="lpstr">
      <vt:lpstr>Equity</vt:lpstr>
      <vt:lpstr>ACUTE HEART FAILURE</vt:lpstr>
      <vt:lpstr>Definiton </vt:lpstr>
      <vt:lpstr>ACC/AHA </vt:lpstr>
      <vt:lpstr>Classification </vt:lpstr>
      <vt:lpstr>ACC/ AHA classification</vt:lpstr>
      <vt:lpstr>Slide 6</vt:lpstr>
      <vt:lpstr>Slide 7</vt:lpstr>
      <vt:lpstr>NYHA class</vt:lpstr>
      <vt:lpstr>Symptom severity-- terminology</vt:lpstr>
      <vt:lpstr>Nomenclature </vt:lpstr>
      <vt:lpstr>Acute heart failure</vt:lpstr>
      <vt:lpstr>Slide 12</vt:lpstr>
      <vt:lpstr>Clinical triggers </vt:lpstr>
      <vt:lpstr>Clinical triggers</vt:lpstr>
      <vt:lpstr>AHF classification</vt:lpstr>
      <vt:lpstr>AMI with AHF</vt:lpstr>
      <vt:lpstr>Demographics </vt:lpstr>
      <vt:lpstr>Comorbidities </vt:lpstr>
      <vt:lpstr>Pathophysiology</vt:lpstr>
      <vt:lpstr>Slide 20</vt:lpstr>
      <vt:lpstr>Evaluation of patients with AHF</vt:lpstr>
      <vt:lpstr>Volume overload</vt:lpstr>
      <vt:lpstr>Hypoperfusion </vt:lpstr>
      <vt:lpstr>Physical examination</vt:lpstr>
      <vt:lpstr>Clinical value of physical examination</vt:lpstr>
      <vt:lpstr>Clinical classification</vt:lpstr>
      <vt:lpstr>Laboratory testing </vt:lpstr>
      <vt:lpstr>Natriuretic peptides</vt:lpstr>
      <vt:lpstr>Slide 29</vt:lpstr>
      <vt:lpstr>Natriuretic peptides </vt:lpstr>
      <vt:lpstr>Slide 31</vt:lpstr>
      <vt:lpstr>Slide 32</vt:lpstr>
      <vt:lpstr>BNP</vt:lpstr>
      <vt:lpstr>Non cardiac cause</vt:lpstr>
      <vt:lpstr>Lab testing</vt:lpstr>
      <vt:lpstr>Slide 36</vt:lpstr>
      <vt:lpstr>Slide 37</vt:lpstr>
      <vt:lpstr>Chest X ray</vt:lpstr>
      <vt:lpstr>Chest X ray</vt:lpstr>
      <vt:lpstr>Chest X ray </vt:lpstr>
      <vt:lpstr>Slide 41</vt:lpstr>
      <vt:lpstr>Management </vt:lpstr>
      <vt:lpstr>Algorithm for initial stabilisation and management of AHF</vt:lpstr>
      <vt:lpstr>Urgent /emergency care</vt:lpstr>
      <vt:lpstr>Oxygen therapy</vt:lpstr>
      <vt:lpstr>Oxygen therapy and Ventilatory support</vt:lpstr>
      <vt:lpstr>NIV</vt:lpstr>
      <vt:lpstr>NIV</vt:lpstr>
      <vt:lpstr>Mechanical ventilation</vt:lpstr>
      <vt:lpstr>Slide 50</vt:lpstr>
      <vt:lpstr>Pharmacotherapy </vt:lpstr>
      <vt:lpstr>Inotropic agents </vt:lpstr>
      <vt:lpstr>Vasopressors </vt:lpstr>
      <vt:lpstr>Specific clinical presentation-AF </vt:lpstr>
      <vt:lpstr>AF rhythm control </vt:lpstr>
      <vt:lpstr>Right ventricular failure </vt:lpstr>
      <vt:lpstr>Slide 57</vt:lpstr>
      <vt:lpstr>ACS</vt:lpstr>
      <vt:lpstr>Cardiogenic shock</vt:lpstr>
      <vt:lpstr>Slide 60</vt:lpstr>
      <vt:lpstr>Cardiogenic shock</vt:lpstr>
      <vt:lpstr>Slide 62</vt:lpstr>
      <vt:lpstr>Slide 63</vt:lpstr>
      <vt:lpstr>Hospital care</vt:lpstr>
      <vt:lpstr>Monitoring </vt:lpstr>
      <vt:lpstr>Slide 66</vt:lpstr>
      <vt:lpstr>Risk stratification</vt:lpstr>
      <vt:lpstr>In hospital mortality </vt:lpstr>
      <vt:lpstr>Postdischarge events</vt:lpstr>
      <vt:lpstr>Cardiorenal syndrome</vt:lpstr>
      <vt:lpstr>Slide 71</vt:lpstr>
      <vt:lpstr>Predischarge planning</vt:lpstr>
      <vt:lpstr>Consideration before discharge</vt:lpstr>
      <vt:lpstr>Considered for patients with advanced HF or recurrent HF</vt:lpstr>
      <vt:lpstr>DRUGS </vt:lpstr>
      <vt:lpstr>Diuretics </vt:lpstr>
      <vt:lpstr>         Site of action of diuretics</vt:lpstr>
      <vt:lpstr>Mechanism of action</vt:lpstr>
      <vt:lpstr>Loop diuretics</vt:lpstr>
      <vt:lpstr>Diuretics and vasodilator therapy</vt:lpstr>
      <vt:lpstr>Thiazides </vt:lpstr>
      <vt:lpstr>Thiazides </vt:lpstr>
      <vt:lpstr>Diuretic resistance</vt:lpstr>
      <vt:lpstr>Causes of diuretic resistance </vt:lpstr>
      <vt:lpstr>Slide 85</vt:lpstr>
      <vt:lpstr>Slide 86</vt:lpstr>
      <vt:lpstr>Management of diuretic resistance </vt:lpstr>
      <vt:lpstr>Diuretic resistance </vt:lpstr>
      <vt:lpstr>Vasodilators </vt:lpstr>
      <vt:lpstr>Nitrates </vt:lpstr>
      <vt:lpstr>Sodium nitroprusside </vt:lpstr>
      <vt:lpstr>Side effects</vt:lpstr>
      <vt:lpstr>Slide 93</vt:lpstr>
      <vt:lpstr>Inotropes</vt:lpstr>
      <vt:lpstr>Slide 95</vt:lpstr>
      <vt:lpstr>Dobutamine </vt:lpstr>
      <vt:lpstr>Dobutamine </vt:lpstr>
      <vt:lpstr>Adverse effects</vt:lpstr>
      <vt:lpstr>Dopamine </vt:lpstr>
      <vt:lpstr>Slide 100</vt:lpstr>
      <vt:lpstr>Slide 101</vt:lpstr>
      <vt:lpstr>Slide 102</vt:lpstr>
      <vt:lpstr>Nesiritide </vt:lpstr>
      <vt:lpstr>Mech of action</vt:lpstr>
      <vt:lpstr>Slide 105</vt:lpstr>
      <vt:lpstr>Epinephrine </vt:lpstr>
      <vt:lpstr>Phosphodiesterase inhibitors </vt:lpstr>
      <vt:lpstr>Slide 108</vt:lpstr>
      <vt:lpstr>Milrinone </vt:lpstr>
      <vt:lpstr>Enoximone </vt:lpstr>
      <vt:lpstr>Levosimendan </vt:lpstr>
      <vt:lpstr>Slide 112</vt:lpstr>
      <vt:lpstr>Slide 113</vt:lpstr>
      <vt:lpstr>Vasopressors </vt:lpstr>
      <vt:lpstr>Norepinephrine </vt:lpstr>
      <vt:lpstr>Slide 116</vt:lpstr>
      <vt:lpstr>Slide 117</vt:lpstr>
      <vt:lpstr>Other pharmacological therapies </vt:lpstr>
      <vt:lpstr>Arginine Vasopressin Antagonists</vt:lpstr>
      <vt:lpstr>AVP antagonist</vt:lpstr>
      <vt:lpstr>CCB</vt:lpstr>
      <vt:lpstr>Ultrafiltration </vt:lpstr>
      <vt:lpstr>Slide 123</vt:lpstr>
      <vt:lpstr>Hypertonic saline</vt:lpstr>
      <vt:lpstr>Novel therapies</vt:lpstr>
      <vt:lpstr>Vasodilating agents</vt:lpstr>
      <vt:lpstr>Natriuretic peptides</vt:lpstr>
      <vt:lpstr>Neurohormonal antagonist</vt:lpstr>
      <vt:lpstr>Slide 129</vt:lpstr>
      <vt:lpstr>Soluble guanylate cyclase activators and stimulators</vt:lpstr>
      <vt:lpstr>Inotropic agents</vt:lpstr>
      <vt:lpstr>Slide 132</vt:lpstr>
      <vt:lpstr>Renoprotective agent</vt:lpstr>
      <vt:lpstr>Thromboembolism prophylaxis</vt:lpstr>
      <vt:lpstr>                             MCQ</vt:lpstr>
      <vt:lpstr> </vt:lpstr>
      <vt:lpstr>Slide 137</vt:lpstr>
      <vt:lpstr>Slide 138</vt:lpstr>
      <vt:lpstr>Slide 139</vt:lpstr>
      <vt:lpstr>Slide 140</vt:lpstr>
      <vt:lpstr>Slide 141</vt:lpstr>
      <vt:lpstr>Slide 142</vt:lpstr>
      <vt:lpstr>Slide 143</vt:lpstr>
      <vt:lpstr>                      THANK 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ACUTE HEART FAILURE</dc:title>
  <dc:creator>sony</dc:creator>
  <cp:lastModifiedBy>sony</cp:lastModifiedBy>
  <cp:revision>145</cp:revision>
  <dcterms:created xsi:type="dcterms:W3CDTF">2006-08-16T00:00:00Z</dcterms:created>
  <dcterms:modified xsi:type="dcterms:W3CDTF">2018-03-26T20:13:22Z</dcterms:modified>
</cp:coreProperties>
</file>